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8" r:id="rId1"/>
    <p:sldMasterId id="2147483727" r:id="rId2"/>
  </p:sldMasterIdLst>
  <p:notesMasterIdLst>
    <p:notesMasterId r:id="rId25"/>
  </p:notesMasterIdLst>
  <p:handoutMasterIdLst>
    <p:handoutMasterId r:id="rId26"/>
  </p:handoutMasterIdLst>
  <p:sldIdLst>
    <p:sldId id="256" r:id="rId3"/>
    <p:sldId id="275" r:id="rId4"/>
    <p:sldId id="329" r:id="rId5"/>
    <p:sldId id="287" r:id="rId6"/>
    <p:sldId id="285" r:id="rId7"/>
    <p:sldId id="286" r:id="rId8"/>
    <p:sldId id="328" r:id="rId9"/>
    <p:sldId id="288" r:id="rId10"/>
    <p:sldId id="324" r:id="rId11"/>
    <p:sldId id="289" r:id="rId12"/>
    <p:sldId id="290" r:id="rId13"/>
    <p:sldId id="325" r:id="rId14"/>
    <p:sldId id="326" r:id="rId15"/>
    <p:sldId id="330" r:id="rId16"/>
    <p:sldId id="291" r:id="rId17"/>
    <p:sldId id="292" r:id="rId18"/>
    <p:sldId id="293" r:id="rId19"/>
    <p:sldId id="323" r:id="rId20"/>
    <p:sldId id="294" r:id="rId21"/>
    <p:sldId id="296" r:id="rId22"/>
    <p:sldId id="297" r:id="rId23"/>
    <p:sldId id="32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DA6CB"/>
    <a:srgbClr val="006B41"/>
    <a:srgbClr val="FFBF10"/>
    <a:srgbClr val="006940"/>
    <a:srgbClr val="FFC0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406" autoAdjust="0"/>
    <p:restoredTop sz="77778" autoAdjust="0"/>
  </p:normalViewPr>
  <p:slideViewPr>
    <p:cSldViewPr snapToGrid="0">
      <p:cViewPr varScale="1">
        <p:scale>
          <a:sx n="73" d="100"/>
          <a:sy n="73" d="100"/>
        </p:scale>
        <p:origin x="192" y="400"/>
      </p:cViewPr>
      <p:guideLst/>
    </p:cSldViewPr>
  </p:slideViewPr>
  <p:outlineViewPr>
    <p:cViewPr>
      <p:scale>
        <a:sx n="33" d="100"/>
        <a:sy n="33" d="100"/>
      </p:scale>
      <p:origin x="0" y="-984"/>
    </p:cViewPr>
  </p:outlineViewPr>
  <p:notesTextViewPr>
    <p:cViewPr>
      <p:scale>
        <a:sx n="1" d="1"/>
        <a:sy n="1" d="1"/>
      </p:scale>
      <p:origin x="0" y="0"/>
    </p:cViewPr>
  </p:notesTextViewPr>
  <p:notesViewPr>
    <p:cSldViewPr snapToGrid="0">
      <p:cViewPr varScale="1">
        <p:scale>
          <a:sx n="82" d="100"/>
          <a:sy n="82" d="100"/>
        </p:scale>
        <p:origin x="3992"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a:t>CIFAR10 Dataset</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analy_cifar10_2_new!$AA$1</c:f>
              <c:strCache>
                <c:ptCount val="1"/>
                <c:pt idx="0">
                  <c:v>Test_ACC</c:v>
                </c:pt>
              </c:strCache>
            </c:strRef>
          </c:tx>
          <c:spPr>
            <a:ln w="19050" cap="rnd">
              <a:noFill/>
              <a:round/>
            </a:ln>
            <a:effectLst/>
          </c:spPr>
          <c:marker>
            <c:symbol val="circle"/>
            <c:size val="2"/>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1"/>
            <c:trendlineLbl>
              <c:layout>
                <c:manualLayout>
                  <c:x val="1.8483377077865269E-2"/>
                  <c:y val="0.2449537037037037"/>
                </c:manualLayout>
              </c:layout>
              <c:numFmt formatCode="General" sourceLinked="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trendlineLbl>
          </c:trendline>
          <c:xVal>
            <c:numRef>
              <c:f>analy_cifar10_2_new!$S$2:$S$35</c:f>
              <c:numCache>
                <c:formatCode>General</c:formatCode>
                <c:ptCount val="34"/>
                <c:pt idx="0">
                  <c:v>0.99937290364583298</c:v>
                </c:pt>
                <c:pt idx="1">
                  <c:v>0.74678598214415004</c:v>
                </c:pt>
                <c:pt idx="2">
                  <c:v>0.26776887160927099</c:v>
                </c:pt>
                <c:pt idx="3">
                  <c:v>0.106955061760464</c:v>
                </c:pt>
                <c:pt idx="4">
                  <c:v>4.77572687742603E-2</c:v>
                </c:pt>
                <c:pt idx="5">
                  <c:v>0.687187256814628</c:v>
                </c:pt>
                <c:pt idx="6">
                  <c:v>0.60296966295552101</c:v>
                </c:pt>
                <c:pt idx="7">
                  <c:v>0.69017383101622398</c:v>
                </c:pt>
                <c:pt idx="8">
                  <c:v>0.13914834981124199</c:v>
                </c:pt>
                <c:pt idx="9">
                  <c:v>0.162279728870487</c:v>
                </c:pt>
                <c:pt idx="10">
                  <c:v>0.25228387097688498</c:v>
                </c:pt>
                <c:pt idx="11">
                  <c:v>0.32462270945675997</c:v>
                </c:pt>
                <c:pt idx="12">
                  <c:v>0.40162350095461102</c:v>
                </c:pt>
                <c:pt idx="13">
                  <c:v>0.48523733145131398</c:v>
                </c:pt>
                <c:pt idx="14">
                  <c:v>0.53897342973307605</c:v>
                </c:pt>
                <c:pt idx="15">
                  <c:v>0.61108549652157995</c:v>
                </c:pt>
                <c:pt idx="16">
                  <c:v>0.647342155871795</c:v>
                </c:pt>
                <c:pt idx="17">
                  <c:v>0.30768959553930803</c:v>
                </c:pt>
                <c:pt idx="18">
                  <c:v>0.213146299239454</c:v>
                </c:pt>
                <c:pt idx="19">
                  <c:v>0.14542321830653601</c:v>
                </c:pt>
                <c:pt idx="20">
                  <c:v>0.94496692448345199</c:v>
                </c:pt>
                <c:pt idx="21">
                  <c:v>0.60031045330822297</c:v>
                </c:pt>
                <c:pt idx="22">
                  <c:v>0.18299867299713399</c:v>
                </c:pt>
                <c:pt idx="23">
                  <c:v>2.9215116687987298E-2</c:v>
                </c:pt>
                <c:pt idx="24">
                  <c:v>0.52585285118706904</c:v>
                </c:pt>
                <c:pt idx="25">
                  <c:v>2.0166606078828201E-2</c:v>
                </c:pt>
                <c:pt idx="26">
                  <c:v>2.4086125575185101E-2</c:v>
                </c:pt>
                <c:pt idx="27">
                  <c:v>1.08082352527645E-2</c:v>
                </c:pt>
                <c:pt idx="28">
                  <c:v>9.0930753719607793E-2</c:v>
                </c:pt>
                <c:pt idx="29">
                  <c:v>9.0525185023421897E-2</c:v>
                </c:pt>
                <c:pt idx="30">
                  <c:v>9.1264819521091695E-2</c:v>
                </c:pt>
                <c:pt idx="31">
                  <c:v>0.103794094853432</c:v>
                </c:pt>
                <c:pt idx="32">
                  <c:v>0.124272254611037</c:v>
                </c:pt>
                <c:pt idx="33">
                  <c:v>0.123379626863295</c:v>
                </c:pt>
              </c:numCache>
            </c:numRef>
          </c:xVal>
          <c:yVal>
            <c:numRef>
              <c:f>analy_cifar10_2_new!$AA$2:$AA$35</c:f>
              <c:numCache>
                <c:formatCode>General</c:formatCode>
                <c:ptCount val="34"/>
                <c:pt idx="0">
                  <c:v>0.89</c:v>
                </c:pt>
                <c:pt idx="1">
                  <c:v>0.85</c:v>
                </c:pt>
                <c:pt idx="2">
                  <c:v>0.77</c:v>
                </c:pt>
                <c:pt idx="3">
                  <c:v>0.71</c:v>
                </c:pt>
                <c:pt idx="4">
                  <c:v>0.66</c:v>
                </c:pt>
                <c:pt idx="5">
                  <c:v>0.87</c:v>
                </c:pt>
                <c:pt idx="6">
                  <c:v>0.86</c:v>
                </c:pt>
                <c:pt idx="7">
                  <c:v>0.86</c:v>
                </c:pt>
                <c:pt idx="8">
                  <c:v>0.57999999999999996</c:v>
                </c:pt>
                <c:pt idx="9">
                  <c:v>0.61</c:v>
                </c:pt>
                <c:pt idx="10">
                  <c:v>0.69</c:v>
                </c:pt>
                <c:pt idx="11">
                  <c:v>0.73</c:v>
                </c:pt>
                <c:pt idx="12">
                  <c:v>0.77</c:v>
                </c:pt>
                <c:pt idx="13">
                  <c:v>0.8</c:v>
                </c:pt>
                <c:pt idx="14">
                  <c:v>0.83</c:v>
                </c:pt>
                <c:pt idx="15">
                  <c:v>0.85</c:v>
                </c:pt>
                <c:pt idx="16">
                  <c:v>0.85</c:v>
                </c:pt>
                <c:pt idx="17">
                  <c:v>0.8</c:v>
                </c:pt>
                <c:pt idx="18">
                  <c:v>0.76</c:v>
                </c:pt>
                <c:pt idx="19">
                  <c:v>0.71</c:v>
                </c:pt>
                <c:pt idx="20">
                  <c:v>0.89</c:v>
                </c:pt>
                <c:pt idx="21">
                  <c:v>0.85</c:v>
                </c:pt>
                <c:pt idx="22">
                  <c:v>0.72</c:v>
                </c:pt>
                <c:pt idx="23">
                  <c:v>0.62</c:v>
                </c:pt>
                <c:pt idx="24">
                  <c:v>0.85</c:v>
                </c:pt>
                <c:pt idx="25">
                  <c:v>0.81</c:v>
                </c:pt>
                <c:pt idx="26">
                  <c:v>0.76</c:v>
                </c:pt>
                <c:pt idx="27">
                  <c:v>0.73</c:v>
                </c:pt>
                <c:pt idx="28">
                  <c:v>0.8</c:v>
                </c:pt>
                <c:pt idx="29">
                  <c:v>0.81</c:v>
                </c:pt>
                <c:pt idx="30">
                  <c:v>0.81</c:v>
                </c:pt>
                <c:pt idx="31">
                  <c:v>0.82</c:v>
                </c:pt>
                <c:pt idx="32">
                  <c:v>0.82</c:v>
                </c:pt>
                <c:pt idx="33">
                  <c:v>0.82</c:v>
                </c:pt>
              </c:numCache>
            </c:numRef>
          </c:yVal>
          <c:smooth val="0"/>
          <c:extLst>
            <c:ext xmlns:c16="http://schemas.microsoft.com/office/drawing/2014/chart" uri="{C3380CC4-5D6E-409C-BE32-E72D297353CC}">
              <c16:uniqueId val="{00000001-F665-664F-BC82-B3907F7EB5BD}"/>
            </c:ext>
          </c:extLst>
        </c:ser>
        <c:dLbls>
          <c:showLegendKey val="0"/>
          <c:showVal val="0"/>
          <c:showCatName val="0"/>
          <c:showSerName val="0"/>
          <c:showPercent val="0"/>
          <c:showBubbleSize val="0"/>
        </c:dLbls>
        <c:axId val="624699848"/>
        <c:axId val="624702984"/>
      </c:scatterChart>
      <c:valAx>
        <c:axId val="624699848"/>
        <c:scaling>
          <c:orientation val="minMax"/>
          <c:max val="1.5"/>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Mean_SCC</a:t>
                </a:r>
              </a:p>
            </c:rich>
          </c:tx>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crossAx val="624702984"/>
        <c:crosses val="autoZero"/>
        <c:crossBetween val="midCat"/>
        <c:majorUnit val="0.5"/>
      </c:valAx>
      <c:valAx>
        <c:axId val="6247029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DNN Accuracy</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crossAx val="624699848"/>
        <c:crosses val="autoZero"/>
        <c:crossBetween val="midCat"/>
        <c:majorUnit val="0.2"/>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800"/>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a:t>CIFAR100 Dataset</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analy_cifar100_2_new!$AA$1</c:f>
              <c:strCache>
                <c:ptCount val="1"/>
                <c:pt idx="0">
                  <c:v>Test_ACC</c:v>
                </c:pt>
              </c:strCache>
            </c:strRef>
          </c:tx>
          <c:spPr>
            <a:ln w="19050" cap="rnd">
              <a:noFill/>
              <a:round/>
            </a:ln>
            <a:effectLst/>
          </c:spPr>
          <c:marker>
            <c:symbol val="circle"/>
            <c:size val="2"/>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1"/>
            <c:trendlineLbl>
              <c:layout>
                <c:manualLayout>
                  <c:x val="2.536482939632546E-2"/>
                  <c:y val="0.24829943132108487"/>
                </c:manualLayout>
              </c:layout>
              <c:numFmt formatCode="General" sourceLinked="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trendlineLbl>
          </c:trendline>
          <c:xVal>
            <c:numRef>
              <c:f>analy_cifar100_2_new!$S$2:$S$35</c:f>
              <c:numCache>
                <c:formatCode>General</c:formatCode>
                <c:ptCount val="34"/>
                <c:pt idx="0">
                  <c:v>0.99857270182291602</c:v>
                </c:pt>
                <c:pt idx="1">
                  <c:v>0.74557641367718197</c:v>
                </c:pt>
                <c:pt idx="2">
                  <c:v>0.27040494028701001</c:v>
                </c:pt>
                <c:pt idx="3">
                  <c:v>0.109862069910937</c:v>
                </c:pt>
                <c:pt idx="4">
                  <c:v>5.0297504255111501E-2</c:v>
                </c:pt>
                <c:pt idx="5">
                  <c:v>0.69201928460637196</c:v>
                </c:pt>
                <c:pt idx="6">
                  <c:v>0.59219919465209703</c:v>
                </c:pt>
                <c:pt idx="7">
                  <c:v>0.691610001666213</c:v>
                </c:pt>
                <c:pt idx="8">
                  <c:v>0.130591528188294</c:v>
                </c:pt>
                <c:pt idx="9">
                  <c:v>0.153448724935354</c:v>
                </c:pt>
                <c:pt idx="10">
                  <c:v>0.24028789212058099</c:v>
                </c:pt>
                <c:pt idx="11">
                  <c:v>0.310604457701882</c:v>
                </c:pt>
                <c:pt idx="12">
                  <c:v>0.38648117072966898</c:v>
                </c:pt>
                <c:pt idx="13">
                  <c:v>0.47023700813545299</c:v>
                </c:pt>
                <c:pt idx="14">
                  <c:v>0.52453989967589898</c:v>
                </c:pt>
                <c:pt idx="15">
                  <c:v>0.59693707730563395</c:v>
                </c:pt>
                <c:pt idx="16">
                  <c:v>0.65361209216289096</c:v>
                </c:pt>
                <c:pt idx="17">
                  <c:v>0.32498112736086299</c:v>
                </c:pt>
                <c:pt idx="18">
                  <c:v>0.23008259634328099</c:v>
                </c:pt>
                <c:pt idx="19">
                  <c:v>0.16029871535189499</c:v>
                </c:pt>
                <c:pt idx="20">
                  <c:v>0.94004867760787503</c:v>
                </c:pt>
                <c:pt idx="21">
                  <c:v>0.57623329043705895</c:v>
                </c:pt>
                <c:pt idx="22">
                  <c:v>0.171467858750186</c:v>
                </c:pt>
                <c:pt idx="23">
                  <c:v>2.873353186778E-2</c:v>
                </c:pt>
                <c:pt idx="24">
                  <c:v>0.52979861372114601</c:v>
                </c:pt>
                <c:pt idx="25">
                  <c:v>3.9552800961955098E-2</c:v>
                </c:pt>
                <c:pt idx="26">
                  <c:v>3.4663144653135497E-2</c:v>
                </c:pt>
                <c:pt idx="27">
                  <c:v>1.7030698496931E-2</c:v>
                </c:pt>
                <c:pt idx="28">
                  <c:v>0.105609914048012</c:v>
                </c:pt>
                <c:pt idx="29">
                  <c:v>0.10436385839178999</c:v>
                </c:pt>
                <c:pt idx="30">
                  <c:v>0.104268669009653</c:v>
                </c:pt>
                <c:pt idx="31">
                  <c:v>0.117014665056273</c:v>
                </c:pt>
                <c:pt idx="32">
                  <c:v>0.13912970765423499</c:v>
                </c:pt>
                <c:pt idx="33">
                  <c:v>0.13583985247903901</c:v>
                </c:pt>
              </c:numCache>
            </c:numRef>
          </c:xVal>
          <c:yVal>
            <c:numRef>
              <c:f>analy_cifar100_2_new!$AA$2:$AA$35</c:f>
              <c:numCache>
                <c:formatCode>General</c:formatCode>
                <c:ptCount val="34"/>
                <c:pt idx="0">
                  <c:v>0.65</c:v>
                </c:pt>
                <c:pt idx="1">
                  <c:v>0.6</c:v>
                </c:pt>
                <c:pt idx="2">
                  <c:v>0.5</c:v>
                </c:pt>
                <c:pt idx="3">
                  <c:v>0.43</c:v>
                </c:pt>
                <c:pt idx="4">
                  <c:v>0.37</c:v>
                </c:pt>
                <c:pt idx="5">
                  <c:v>0.61</c:v>
                </c:pt>
                <c:pt idx="6">
                  <c:v>0.57999999999999996</c:v>
                </c:pt>
                <c:pt idx="7">
                  <c:v>0.6</c:v>
                </c:pt>
                <c:pt idx="8">
                  <c:v>0.28999999999999998</c:v>
                </c:pt>
                <c:pt idx="9">
                  <c:v>0.31</c:v>
                </c:pt>
                <c:pt idx="10">
                  <c:v>0.39</c:v>
                </c:pt>
                <c:pt idx="11">
                  <c:v>0.44</c:v>
                </c:pt>
                <c:pt idx="12">
                  <c:v>0.48</c:v>
                </c:pt>
                <c:pt idx="13">
                  <c:v>0.53</c:v>
                </c:pt>
                <c:pt idx="14">
                  <c:v>0.55000000000000004</c:v>
                </c:pt>
                <c:pt idx="15">
                  <c:v>0.59</c:v>
                </c:pt>
                <c:pt idx="16">
                  <c:v>0.6</c:v>
                </c:pt>
                <c:pt idx="17">
                  <c:v>0.53</c:v>
                </c:pt>
                <c:pt idx="18">
                  <c:v>0.48</c:v>
                </c:pt>
                <c:pt idx="19">
                  <c:v>0.43</c:v>
                </c:pt>
                <c:pt idx="20">
                  <c:v>0.65</c:v>
                </c:pt>
                <c:pt idx="21">
                  <c:v>0.59</c:v>
                </c:pt>
                <c:pt idx="22">
                  <c:v>0.43</c:v>
                </c:pt>
                <c:pt idx="23">
                  <c:v>0.34</c:v>
                </c:pt>
                <c:pt idx="24">
                  <c:v>0.6</c:v>
                </c:pt>
                <c:pt idx="25">
                  <c:v>0.53</c:v>
                </c:pt>
                <c:pt idx="26">
                  <c:v>0.48</c:v>
                </c:pt>
                <c:pt idx="27">
                  <c:v>0.45</c:v>
                </c:pt>
                <c:pt idx="28">
                  <c:v>0.51</c:v>
                </c:pt>
                <c:pt idx="29">
                  <c:v>0.51</c:v>
                </c:pt>
                <c:pt idx="30">
                  <c:v>0.52</c:v>
                </c:pt>
                <c:pt idx="31">
                  <c:v>0.52</c:v>
                </c:pt>
                <c:pt idx="32">
                  <c:v>0.53</c:v>
                </c:pt>
                <c:pt idx="33">
                  <c:v>0.53</c:v>
                </c:pt>
              </c:numCache>
            </c:numRef>
          </c:yVal>
          <c:smooth val="0"/>
          <c:extLst>
            <c:ext xmlns:c16="http://schemas.microsoft.com/office/drawing/2014/chart" uri="{C3380CC4-5D6E-409C-BE32-E72D297353CC}">
              <c16:uniqueId val="{00000001-AE10-E64D-B34A-4F1AF6BAAD7B}"/>
            </c:ext>
          </c:extLst>
        </c:ser>
        <c:dLbls>
          <c:showLegendKey val="0"/>
          <c:showVal val="0"/>
          <c:showCatName val="0"/>
          <c:showSerName val="0"/>
          <c:showPercent val="0"/>
          <c:showBubbleSize val="0"/>
        </c:dLbls>
        <c:axId val="624701024"/>
        <c:axId val="624701416"/>
      </c:scatterChart>
      <c:valAx>
        <c:axId val="624701024"/>
        <c:scaling>
          <c:orientation val="minMax"/>
          <c:max val="1.5"/>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Mean_SCC</a:t>
                </a:r>
              </a:p>
            </c:rich>
          </c:tx>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crossAx val="624701416"/>
        <c:crosses val="autoZero"/>
        <c:crossBetween val="midCat"/>
        <c:majorUnit val="0.5"/>
      </c:valAx>
      <c:valAx>
        <c:axId val="624701416"/>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DNN Accuracy</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crossAx val="624701024"/>
        <c:crosses val="autoZero"/>
        <c:crossBetween val="midCat"/>
        <c:majorUnit val="0.2"/>
      </c:valAx>
      <c:spPr>
        <a:noFill/>
        <a:ln>
          <a:solidFill>
            <a:schemeClr val="accent1"/>
          </a:solidFill>
        </a:ln>
        <a:effectLst/>
      </c:spPr>
    </c:plotArea>
    <c:plotVisOnly val="1"/>
    <c:dispBlanksAs val="gap"/>
    <c:showDLblsOverMax val="0"/>
  </c:chart>
  <c:spPr>
    <a:solidFill>
      <a:schemeClr val="bg1"/>
    </a:solidFill>
    <a:ln w="9525" cap="flat" cmpd="sng" algn="ctr">
      <a:noFill/>
      <a:round/>
    </a:ln>
    <a:effectLst/>
  </c:spPr>
  <c:txPr>
    <a:bodyPr/>
    <a:lstStyle/>
    <a:p>
      <a:pPr>
        <a:defRPr sz="1800"/>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r>
              <a:rPr lang="en-US"/>
              <a:t>STL10 Dataset</a:t>
            </a:r>
          </a:p>
        </c:rich>
      </c:tx>
      <c:overlay val="0"/>
      <c:spPr>
        <a:noFill/>
        <a:ln>
          <a:noFill/>
        </a:ln>
        <a:effectLst/>
      </c:spPr>
      <c:txPr>
        <a:bodyPr rot="0" spcFirstLastPara="1" vertOverflow="ellipsis" vert="horz" wrap="square" anchor="ctr" anchorCtr="1"/>
        <a:lstStyle/>
        <a:p>
          <a:pPr>
            <a:defRPr sz="216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analy_stl2_reduced!$M$1</c:f>
              <c:strCache>
                <c:ptCount val="1"/>
                <c:pt idx="0">
                  <c:v>Test_ACC</c:v>
                </c:pt>
              </c:strCache>
            </c:strRef>
          </c:tx>
          <c:spPr>
            <a:ln w="19050" cap="rnd">
              <a:noFill/>
              <a:round/>
            </a:ln>
            <a:effectLst/>
          </c:spPr>
          <c:marker>
            <c:symbol val="circle"/>
            <c:size val="2"/>
            <c:spPr>
              <a:solidFill>
                <a:schemeClr val="accent1"/>
              </a:solidFill>
              <a:ln w="9525">
                <a:solidFill>
                  <a:schemeClr val="accent1"/>
                </a:solidFill>
              </a:ln>
              <a:effectLst/>
            </c:spPr>
          </c:marker>
          <c:dPt>
            <c:idx val="14"/>
            <c:marker>
              <c:symbol val="circle"/>
              <c:size val="2"/>
              <c:spPr>
                <a:solidFill>
                  <a:schemeClr val="accent1"/>
                </a:solidFill>
                <a:ln w="9525">
                  <a:solidFill>
                    <a:schemeClr val="accent1"/>
                  </a:solidFill>
                </a:ln>
                <a:effectLst/>
              </c:spPr>
            </c:marker>
            <c:bubble3D val="0"/>
            <c:extLst>
              <c:ext xmlns:c16="http://schemas.microsoft.com/office/drawing/2014/chart" uri="{C3380CC4-5D6E-409C-BE32-E72D297353CC}">
                <c16:uniqueId val="{00000000-E79F-9C49-8EE6-2B5F2BB71FEB}"/>
              </c:ext>
            </c:extLst>
          </c:dPt>
          <c:trendline>
            <c:spPr>
              <a:ln w="19050" cap="rnd">
                <a:solidFill>
                  <a:schemeClr val="accent1"/>
                </a:solidFill>
                <a:prstDash val="sysDot"/>
              </a:ln>
              <a:effectLst/>
            </c:spPr>
            <c:trendlineType val="linear"/>
            <c:dispRSqr val="0"/>
            <c:dispEq val="1"/>
            <c:trendlineLbl>
              <c:layout>
                <c:manualLayout>
                  <c:x val="-1.3647200349956255E-2"/>
                  <c:y val="0.22543963254593175"/>
                </c:manualLayout>
              </c:layout>
              <c:numFmt formatCode="General" sourceLinked="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trendlineLbl>
          </c:trendline>
          <c:xVal>
            <c:numRef>
              <c:f>analy_stl2_reduced!$J$2:$J$35</c:f>
              <c:numCache>
                <c:formatCode>0.000</c:formatCode>
                <c:ptCount val="34"/>
                <c:pt idx="0">
                  <c:v>0.98175473090277698</c:v>
                </c:pt>
                <c:pt idx="1">
                  <c:v>0.69168395806457605</c:v>
                </c:pt>
                <c:pt idx="2">
                  <c:v>0.19912627348498699</c:v>
                </c:pt>
                <c:pt idx="3">
                  <c:v>6.6708959179193505E-2</c:v>
                </c:pt>
                <c:pt idx="4">
                  <c:v>2.3043320048621401E-2</c:v>
                </c:pt>
                <c:pt idx="5">
                  <c:v>0.75084601135818196</c:v>
                </c:pt>
                <c:pt idx="6">
                  <c:v>0.68234521813511095</c:v>
                </c:pt>
                <c:pt idx="7">
                  <c:v>0.761659500584426</c:v>
                </c:pt>
                <c:pt idx="8">
                  <c:v>0.11560597845171899</c:v>
                </c:pt>
                <c:pt idx="9">
                  <c:v>0.13119779314000399</c:v>
                </c:pt>
                <c:pt idx="10">
                  <c:v>0.19701864680363201</c:v>
                </c:pt>
                <c:pt idx="11">
                  <c:v>0.25355258473335202</c:v>
                </c:pt>
                <c:pt idx="12">
                  <c:v>0.31603778261743498</c:v>
                </c:pt>
                <c:pt idx="13">
                  <c:v>0.38876995360437799</c:v>
                </c:pt>
                <c:pt idx="14">
                  <c:v>0.43850607459208302</c:v>
                </c:pt>
                <c:pt idx="15">
                  <c:v>0.50864492002267303</c:v>
                </c:pt>
                <c:pt idx="16">
                  <c:v>0.53104453466973101</c:v>
                </c:pt>
                <c:pt idx="17">
                  <c:v>0.27427178988845702</c:v>
                </c:pt>
                <c:pt idx="18">
                  <c:v>0.21252322015664701</c:v>
                </c:pt>
                <c:pt idx="19">
                  <c:v>0.15929467106804099</c:v>
                </c:pt>
                <c:pt idx="20">
                  <c:v>0.85123378164469399</c:v>
                </c:pt>
                <c:pt idx="21">
                  <c:v>0.43874180569087701</c:v>
                </c:pt>
                <c:pt idx="22">
                  <c:v>0.107892462876365</c:v>
                </c:pt>
                <c:pt idx="23">
                  <c:v>1.3229428832058999E-2</c:v>
                </c:pt>
                <c:pt idx="24">
                  <c:v>0.33659844098500902</c:v>
                </c:pt>
                <c:pt idx="25">
                  <c:v>1E-3</c:v>
                </c:pt>
                <c:pt idx="26">
                  <c:v>7.5056792792086999E-3</c:v>
                </c:pt>
                <c:pt idx="27">
                  <c:v>1E-3</c:v>
                </c:pt>
                <c:pt idx="28">
                  <c:v>0.16276686141082999</c:v>
                </c:pt>
                <c:pt idx="29">
                  <c:v>0.14582078775061899</c:v>
                </c:pt>
                <c:pt idx="30">
                  <c:v>0.13306326053354101</c:v>
                </c:pt>
                <c:pt idx="31">
                  <c:v>0.13765410215929599</c:v>
                </c:pt>
                <c:pt idx="32">
                  <c:v>0.138227492225141</c:v>
                </c:pt>
                <c:pt idx="33">
                  <c:v>0.113002383245505</c:v>
                </c:pt>
              </c:numCache>
            </c:numRef>
          </c:xVal>
          <c:yVal>
            <c:numRef>
              <c:f>analy_stl2_reduced!$M$2:$M$35</c:f>
              <c:numCache>
                <c:formatCode>0.000</c:formatCode>
                <c:ptCount val="34"/>
                <c:pt idx="0">
                  <c:v>0.95937499999999998</c:v>
                </c:pt>
                <c:pt idx="1">
                  <c:v>0.92737499999999995</c:v>
                </c:pt>
                <c:pt idx="2">
                  <c:v>0.86462499999999998</c:v>
                </c:pt>
                <c:pt idx="3">
                  <c:v>0.77975000000000005</c:v>
                </c:pt>
                <c:pt idx="4">
                  <c:v>0.70837499999999998</c:v>
                </c:pt>
                <c:pt idx="5">
                  <c:v>0.89937500000000004</c:v>
                </c:pt>
                <c:pt idx="6">
                  <c:v>0.91125</c:v>
                </c:pt>
                <c:pt idx="7">
                  <c:v>0.90462500000000001</c:v>
                </c:pt>
                <c:pt idx="8">
                  <c:v>0.57899999999999996</c:v>
                </c:pt>
                <c:pt idx="9">
                  <c:v>0.60075000000000001</c:v>
                </c:pt>
                <c:pt idx="10">
                  <c:v>0.69537499999999997</c:v>
                </c:pt>
                <c:pt idx="11">
                  <c:v>0.74650000000000005</c:v>
                </c:pt>
                <c:pt idx="12">
                  <c:v>0.80762500000000004</c:v>
                </c:pt>
                <c:pt idx="13">
                  <c:v>0.84775</c:v>
                </c:pt>
                <c:pt idx="14">
                  <c:v>0.86924999999999997</c:v>
                </c:pt>
                <c:pt idx="15">
                  <c:v>0.89924999999999999</c:v>
                </c:pt>
                <c:pt idx="16">
                  <c:v>0.92949999999999999</c:v>
                </c:pt>
                <c:pt idx="17">
                  <c:v>0.88287499999999997</c:v>
                </c:pt>
                <c:pt idx="18">
                  <c:v>0.85037499999999999</c:v>
                </c:pt>
                <c:pt idx="19">
                  <c:v>0.80649999999999999</c:v>
                </c:pt>
                <c:pt idx="20">
                  <c:v>0.95399999999999996</c:v>
                </c:pt>
                <c:pt idx="21">
                  <c:v>0.91774999999999995</c:v>
                </c:pt>
                <c:pt idx="22">
                  <c:v>0.79462500000000003</c:v>
                </c:pt>
                <c:pt idx="23">
                  <c:v>0.69712499999999999</c:v>
                </c:pt>
                <c:pt idx="24">
                  <c:v>0.93287500000000001</c:v>
                </c:pt>
                <c:pt idx="25">
                  <c:v>0.893625</c:v>
                </c:pt>
                <c:pt idx="26">
                  <c:v>0.85912500000000003</c:v>
                </c:pt>
                <c:pt idx="27">
                  <c:v>0.82974999999999999</c:v>
                </c:pt>
                <c:pt idx="28">
                  <c:v>0.70525000000000004</c:v>
                </c:pt>
                <c:pt idx="29">
                  <c:v>0.71</c:v>
                </c:pt>
                <c:pt idx="30">
                  <c:v>0.70287500000000003</c:v>
                </c:pt>
                <c:pt idx="31">
                  <c:v>0.69674999999999998</c:v>
                </c:pt>
                <c:pt idx="32">
                  <c:v>0.704125</c:v>
                </c:pt>
                <c:pt idx="33">
                  <c:v>0.70325000000000004</c:v>
                </c:pt>
              </c:numCache>
            </c:numRef>
          </c:yVal>
          <c:smooth val="0"/>
          <c:extLst>
            <c:ext xmlns:c16="http://schemas.microsoft.com/office/drawing/2014/chart" uri="{C3380CC4-5D6E-409C-BE32-E72D297353CC}">
              <c16:uniqueId val="{00000002-E79F-9C49-8EE6-2B5F2BB71FEB}"/>
            </c:ext>
          </c:extLst>
        </c:ser>
        <c:dLbls>
          <c:showLegendKey val="0"/>
          <c:showVal val="0"/>
          <c:showCatName val="0"/>
          <c:showSerName val="0"/>
          <c:showPercent val="0"/>
          <c:showBubbleSize val="0"/>
        </c:dLbls>
        <c:axId val="624702200"/>
        <c:axId val="624702592"/>
      </c:scatterChart>
      <c:valAx>
        <c:axId val="624702200"/>
        <c:scaling>
          <c:orientation val="minMax"/>
          <c:max val="1.5"/>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Mean_SCC</a:t>
                </a:r>
              </a:p>
            </c:rich>
          </c:tx>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title>
        <c:numFmt formatCode="0.0" sourceLinked="0"/>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crossAx val="624702592"/>
        <c:crosses val="autoZero"/>
        <c:crossBetween val="midCat"/>
      </c:valAx>
      <c:valAx>
        <c:axId val="624702592"/>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US"/>
                  <a:t>DNN Accuracy</a:t>
                </a:r>
              </a:p>
            </c:rich>
          </c:tx>
          <c:overlay val="0"/>
          <c:spPr>
            <a:noFill/>
            <a:ln>
              <a:noFill/>
            </a:ln>
            <a:effectLst/>
          </c:spPr>
          <c:txPr>
            <a:bodyPr rot="-54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title>
        <c:numFmt formatCode="0.0" sourceLinked="0"/>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zh-CN"/>
          </a:p>
        </c:txPr>
        <c:crossAx val="624702200"/>
        <c:crosses val="autoZero"/>
        <c:crossBetween val="midCat"/>
      </c:valAx>
      <c:spPr>
        <a:noFill/>
        <a:ln>
          <a:noFill/>
        </a:ln>
        <a:effectLst/>
      </c:spPr>
    </c:plotArea>
    <c:plotVisOnly val="1"/>
    <c:dispBlanksAs val="gap"/>
    <c:showDLblsOverMax val="0"/>
  </c:chart>
  <c:spPr>
    <a:solidFill>
      <a:schemeClr val="bg1"/>
    </a:solidFill>
    <a:ln w="9525" cap="flat" cmpd="sng" algn="ctr">
      <a:noFill/>
      <a:round/>
    </a:ln>
    <a:effectLst/>
  </c:spPr>
  <c:txPr>
    <a:bodyPr/>
    <a:lstStyle/>
    <a:p>
      <a:pPr>
        <a:defRPr sz="1800"/>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E910AD-5C1D-437F-B061-3BF77B5E0D0C}" type="datetimeFigureOut">
              <a:rPr lang="zh-CN" altLang="en-US" smtClean="0"/>
              <a:t>2019/11/18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69E8B1D-3120-47FC-954D-AC93E1ECDF9B}" type="slidenum">
              <a:rPr lang="zh-CN" altLang="en-US" smtClean="0"/>
              <a:t>‹#›</a:t>
            </a:fld>
            <a:endParaRPr lang="zh-CN" altLang="en-US"/>
          </a:p>
        </p:txBody>
      </p:sp>
    </p:spTree>
    <p:extLst>
      <p:ext uri="{BB962C8B-B14F-4D97-AF65-F5344CB8AC3E}">
        <p14:creationId xmlns:p14="http://schemas.microsoft.com/office/powerpoint/2010/main" val="634425332"/>
      </p:ext>
    </p:extLst>
  </p:cSld>
  <p:clrMap bg1="lt1" tx1="dk1" bg2="lt2" tx2="dk2" accent1="accent1" accent2="accent2" accent3="accent3" accent4="accent4" accent5="accent5" accent6="accent6" hlink="hlink" folHlink="folHlink"/>
</p:handoutMaster>
</file>

<file path=ppt/media/image1.png>
</file>

<file path=ppt/media/image12.png>
</file>

<file path=ppt/media/image14.png>
</file>

<file path=ppt/media/image15.png>
</file>

<file path=ppt/media/image17.png>
</file>

<file path=ppt/media/image19.png>
</file>

<file path=ppt/media/image2.png>
</file>

<file path=ppt/media/image20.png>
</file>

<file path=ppt/media/image3.png>
</file>

<file path=ppt/media/image4.tiff>
</file>

<file path=ppt/media/image5.tiff>
</file>

<file path=ppt/media/image6.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809CCD-0570-475F-8BD5-C8AA6302EB9A}" type="datetimeFigureOut">
              <a:rPr lang="zh-CN" altLang="en-US" smtClean="0"/>
              <a:t>2019/11/18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CAED3F-D3D1-4E63-AA5B-5AEAFB706093}" type="slidenum">
              <a:rPr lang="zh-CN" altLang="en-US" smtClean="0"/>
              <a:t>‹#›</a:t>
            </a:fld>
            <a:endParaRPr lang="zh-CN" altLang="en-US"/>
          </a:p>
        </p:txBody>
      </p:sp>
    </p:spTree>
    <p:extLst>
      <p:ext uri="{BB962C8B-B14F-4D97-AF65-F5344CB8AC3E}">
        <p14:creationId xmlns:p14="http://schemas.microsoft.com/office/powerpoint/2010/main" val="10561154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Good afternoon, everyone. It‘s my pleasure to make a presentation here. My name is </a:t>
            </a:r>
            <a:r>
              <a:rPr lang="en-US" altLang="zh-CN" dirty="0" err="1"/>
              <a:t>Qiyang</a:t>
            </a:r>
            <a:r>
              <a:rPr lang="en-US" altLang="zh-CN" dirty="0"/>
              <a:t> Song. I come from Tsinghua University. Currently, I am also a visiting student in George Mason University. This work was conducted by Isabelle Choi, </a:t>
            </a:r>
            <a:r>
              <a:rPr lang="en-US" altLang="zh-CN" dirty="0" err="1"/>
              <a:t>Qiyang</a:t>
            </a:r>
            <a:r>
              <a:rPr lang="en-US" altLang="zh-CN" dirty="0"/>
              <a:t> Song and </a:t>
            </a:r>
            <a:r>
              <a:rPr lang="en-US" altLang="zh-CN" dirty="0" err="1"/>
              <a:t>Kun</a:t>
            </a:r>
            <a:r>
              <a:rPr lang="en-US" altLang="zh-CN" dirty="0"/>
              <a:t> Sun. The first author is an intern in our research group under my guidance. She has not got a visa yet, so I present this work on behalf of her. This work studies how to protect user data in cloud based DNN training via image filtering techniques, and also propose a method to balance privacy and DNN accuracy. </a:t>
            </a:r>
            <a:endParaRPr lang="zh-CN" altLang="en-US" dirty="0"/>
          </a:p>
        </p:txBody>
      </p:sp>
      <p:sp>
        <p:nvSpPr>
          <p:cNvPr id="4" name="灯片编号占位符 3"/>
          <p:cNvSpPr>
            <a:spLocks noGrp="1"/>
          </p:cNvSpPr>
          <p:nvPr>
            <p:ph type="sldNum" sz="quarter" idx="10"/>
          </p:nvPr>
        </p:nvSpPr>
        <p:spPr/>
        <p:txBody>
          <a:bodyPr/>
          <a:lstStyle/>
          <a:p>
            <a:fld id="{F6CAED3F-D3D1-4E63-AA5B-5AEAFB706093}" type="slidenum">
              <a:rPr lang="zh-CN" altLang="en-US" smtClean="0"/>
              <a:t>1</a:t>
            </a:fld>
            <a:endParaRPr lang="zh-CN" altLang="en-US"/>
          </a:p>
        </p:txBody>
      </p:sp>
    </p:spTree>
    <p:extLst>
      <p:ext uri="{BB962C8B-B14F-4D97-AF65-F5344CB8AC3E}">
        <p14:creationId xmlns:p14="http://schemas.microsoft.com/office/powerpoint/2010/main" val="13668764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Let’s look into the identification of similarity metrics. What is the similarity metric? Similarity metric measures the similarity between the original and filtered datasets. Therefore, naturally it indicates distortion levels of filtered images. Besides, the similarity metrics are also correlated to DNN accuracies in various degrees, that is to say, different similarity metrics have different correlation coefficients for DNN accuracies. Therefore, we need to identify an optimal similarity metric that is most relevant to DNN accuracies. During identification, we train DNN models with different filtered datasets, and then make a correlation analysis between DNN accuracies and different similarity metrics. </a:t>
            </a:r>
            <a:endParaRPr lang="zh-CN" altLang="en-US" dirty="0"/>
          </a:p>
        </p:txBody>
      </p:sp>
      <p:sp>
        <p:nvSpPr>
          <p:cNvPr id="4" name="灯片编号占位符 3"/>
          <p:cNvSpPr>
            <a:spLocks noGrp="1"/>
          </p:cNvSpPr>
          <p:nvPr>
            <p:ph type="sldNum" sz="quarter" idx="10"/>
          </p:nvPr>
        </p:nvSpPr>
        <p:spPr/>
        <p:txBody>
          <a:bodyPr/>
          <a:lstStyle/>
          <a:p>
            <a:fld id="{F6CAED3F-D3D1-4E63-AA5B-5AEAFB706093}" type="slidenum">
              <a:rPr lang="zh-CN" altLang="en-US" smtClean="0"/>
              <a:t>10</a:t>
            </a:fld>
            <a:endParaRPr lang="zh-CN" altLang="en-US"/>
          </a:p>
        </p:txBody>
      </p:sp>
    </p:spTree>
    <p:extLst>
      <p:ext uri="{BB962C8B-B14F-4D97-AF65-F5344CB8AC3E}">
        <p14:creationId xmlns:p14="http://schemas.microsoft.com/office/powerpoint/2010/main" val="5427386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To identify an optimal similarity metric, we conduct an experiment on 3 datasets, i.e., CIFAR 10, CIFAR 100, and STL 10, and use 33 image filtering techniques and different parameters to generate different filtered images, for example, Gaussian Blur, Box Blur, etc. In this experiment, we consider 10 similarity metrics, Mean Square Error (MSE), Spatial Correlation Coefficient (SCC), etc. MSE is cumulative error of corresponding pixel values between two images, and Spatial Correlation Coefficient (SCC) reveal the frequency correlation level between two images. </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11</a:t>
            </a:fld>
            <a:endParaRPr lang="zh-CN" altLang="en-US"/>
          </a:p>
        </p:txBody>
      </p:sp>
    </p:spTree>
    <p:extLst>
      <p:ext uri="{BB962C8B-B14F-4D97-AF65-F5344CB8AC3E}">
        <p14:creationId xmlns:p14="http://schemas.microsoft.com/office/powerpoint/2010/main" val="758510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This is overall correlation heatmap for 10 similarity metrics and DNN accuracies. The cool color means the low correlation level between a similarity metric and DNN accuracy, and the warm color means the high correlation level between similarity metric and DNN accuracy. From this figure, we can see the most relevant metric is Mean Spatial Correlation Coefficients (Mean-SCC). </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12</a:t>
            </a:fld>
            <a:endParaRPr lang="zh-CN" altLang="en-US"/>
          </a:p>
        </p:txBody>
      </p:sp>
    </p:spTree>
    <p:extLst>
      <p:ext uri="{BB962C8B-B14F-4D97-AF65-F5344CB8AC3E}">
        <p14:creationId xmlns:p14="http://schemas.microsoft.com/office/powerpoint/2010/main" val="881076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The three figures show the correlation lines between Mean-SCC and DNN accuracies on CIFAR 10, CIFAR 100, and STL 10 Dataset. We can conclude that the DNN accuracy is linear related to the Mean-SCC metric. Thus, the Mean-SCC can be used as the indicator of the DNN accuracy. </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13</a:t>
            </a:fld>
            <a:endParaRPr lang="zh-CN" altLang="en-US"/>
          </a:p>
        </p:txBody>
      </p:sp>
    </p:spTree>
    <p:extLst>
      <p:ext uri="{BB962C8B-B14F-4D97-AF65-F5344CB8AC3E}">
        <p14:creationId xmlns:p14="http://schemas.microsoft.com/office/powerpoint/2010/main" val="19229174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So, we can choose proper image filtering techniques and parameters according to the Mean-SCC metric before training. But there are still some remaining issues. In many instances, the low DNN accuracy is still not satisfied due to low image quality. Therefore, we propose federated cloud based DNN models </a:t>
            </a:r>
            <a:r>
              <a:rPr lang="en-US" altLang="zh-CN" sz="1100" dirty="0"/>
              <a:t>to improve DNN accuracy while protecting user privacy.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sz="1100" dirty="0"/>
          </a:p>
          <a:p>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14</a:t>
            </a:fld>
            <a:endParaRPr lang="zh-CN" altLang="en-US"/>
          </a:p>
        </p:txBody>
      </p:sp>
    </p:spTree>
    <p:extLst>
      <p:ext uri="{BB962C8B-B14F-4D97-AF65-F5344CB8AC3E}">
        <p14:creationId xmlns:p14="http://schemas.microsoft.com/office/powerpoint/2010/main" val="6065435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Let's see the workflow of federated cloud based DNN models. First, we apply different filtering techniques to generate different filtered datasets. For each dataset, the filtering technique distort different image information. Second, we let multiple clouds separately train DNN models with different filtered dataset. In this way, each cloud only observe one dataset so that the high privacy protection can be guaranteed. Besides, since each cloud can profile different image features, we can combine these clouds to obtain a well-performance model. So finally, we merge different models trained by multiple clouds via transfer learning. </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15</a:t>
            </a:fld>
            <a:endParaRPr lang="zh-CN" altLang="en-US"/>
          </a:p>
        </p:txBody>
      </p:sp>
    </p:spTree>
    <p:extLst>
      <p:ext uri="{BB962C8B-B14F-4D97-AF65-F5344CB8AC3E}">
        <p14:creationId xmlns:p14="http://schemas.microsoft.com/office/powerpoint/2010/main" val="24150482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dirty="0"/>
              <a:t>Generally speaking, transfer Learning can combine different DNN models by adding several classification layers on original models and optimizes the parameters. And </a:t>
            </a:r>
            <a:r>
              <a:rPr lang="en-US" altLang="zh-CN" dirty="0"/>
              <a:t>Hierarchical Transfer Learning is shown in the right figure. It is a tree-like structure. The tree leaf is an original DNN model, and the tree node is a classification layer upon lower layers. </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16</a:t>
            </a:fld>
            <a:endParaRPr lang="zh-CN" altLang="en-US"/>
          </a:p>
        </p:txBody>
      </p:sp>
    </p:spTree>
    <p:extLst>
      <p:ext uri="{BB962C8B-B14F-4D97-AF65-F5344CB8AC3E}">
        <p14:creationId xmlns:p14="http://schemas.microsoft.com/office/powerpoint/2010/main" val="33843424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The figure shows the two types of federated learning, the left is 2-cloud federated learning and the right is 4-cloud federated learning.</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17</a:t>
            </a:fld>
            <a:endParaRPr lang="zh-CN" altLang="en-US"/>
          </a:p>
        </p:txBody>
      </p:sp>
    </p:spTree>
    <p:extLst>
      <p:ext uri="{BB962C8B-B14F-4D97-AF65-F5344CB8AC3E}">
        <p14:creationId xmlns:p14="http://schemas.microsoft.com/office/powerpoint/2010/main" val="35926814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Then, to evaluate our new models, we use STL10 dataset to generate different filtered images. And we choose  proper parameters and types of filtering techniques with the Mean-SCC values between 0.5 and 0.8, which results in proper distortion levels with relatively high DNN accuracies. Eventually, we select 6 image filtering techniques to generate filtered images and </a:t>
            </a:r>
            <a:r>
              <a:rPr kumimoji="1" lang="en-US" altLang="zh-CN"/>
              <a:t>distribute images </a:t>
            </a:r>
            <a:r>
              <a:rPr kumimoji="1" lang="en-US" altLang="zh-CN" dirty="0"/>
              <a:t>to 6 clouds. </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18</a:t>
            </a:fld>
            <a:endParaRPr lang="zh-CN" altLang="en-US"/>
          </a:p>
        </p:txBody>
      </p:sp>
    </p:spTree>
    <p:extLst>
      <p:ext uri="{BB962C8B-B14F-4D97-AF65-F5344CB8AC3E}">
        <p14:creationId xmlns:p14="http://schemas.microsoft.com/office/powerpoint/2010/main" val="27692075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This figure shows the DNN accuracy of two-cloud federated learning. In experiments, we measure the results of different combinations of two clouds. We can see the federated DNN accuracy ranges from 0.918 from 0.94, which is close to the accuracy of original DNN model trained with original dataset, say 0.958.</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19</a:t>
            </a:fld>
            <a:endParaRPr lang="zh-CN" altLang="en-US"/>
          </a:p>
        </p:txBody>
      </p:sp>
    </p:spTree>
    <p:extLst>
      <p:ext uri="{BB962C8B-B14F-4D97-AF65-F5344CB8AC3E}">
        <p14:creationId xmlns:p14="http://schemas.microsoft.com/office/powerpoint/2010/main" val="1486728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Now, let's get started. This is the outline. First, I’ll introduce you some background about cloud based DNN training and related privacy protection on user data. Then, I'll introduce the challenges, the goals, the overview and our methods to balance user privacy and DNN accuracy. Finally, I’ll show some experiment results.</a:t>
            </a:r>
            <a:endParaRPr lang="zh-CN" altLang="en-US" dirty="0"/>
          </a:p>
        </p:txBody>
      </p:sp>
      <p:sp>
        <p:nvSpPr>
          <p:cNvPr id="4" name="灯片编号占位符 3"/>
          <p:cNvSpPr>
            <a:spLocks noGrp="1"/>
          </p:cNvSpPr>
          <p:nvPr>
            <p:ph type="sldNum" sz="quarter" idx="10"/>
          </p:nvPr>
        </p:nvSpPr>
        <p:spPr/>
        <p:txBody>
          <a:bodyPr/>
          <a:lstStyle/>
          <a:p>
            <a:fld id="{F6CAED3F-D3D1-4E63-AA5B-5AEAFB706093}" type="slidenum">
              <a:rPr lang="zh-CN" altLang="en-US" smtClean="0"/>
              <a:t>2</a:t>
            </a:fld>
            <a:endParaRPr lang="zh-CN" altLang="en-US"/>
          </a:p>
        </p:txBody>
      </p:sp>
    </p:spTree>
    <p:extLst>
      <p:ext uri="{BB962C8B-B14F-4D97-AF65-F5344CB8AC3E}">
        <p14:creationId xmlns:p14="http://schemas.microsoft.com/office/powerpoint/2010/main" val="25799553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Also, we measure 4-cloud federated learning results. The highest DNN accuracy is very near original DNN accuracy, which shows the approximation percentage of 0.992.</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20</a:t>
            </a:fld>
            <a:endParaRPr lang="zh-CN" altLang="en-US"/>
          </a:p>
        </p:txBody>
      </p:sp>
    </p:spTree>
    <p:extLst>
      <p:ext uri="{BB962C8B-B14F-4D97-AF65-F5344CB8AC3E}">
        <p14:creationId xmlns:p14="http://schemas.microsoft.com/office/powerpoint/2010/main" val="39392890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OK, let me conclude our work. First, we discuss the new mechanism for privacy preserving Cloud-based DNN training/classification, which uses image filtering techniques for application-specific privacy protection. Second, we identify a similarity metric to indicate privacy protection levels and reveal DNN accuracies. Third, we further propose a federated cloud based DNN learning model to enhance DNN accuracies.</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21</a:t>
            </a:fld>
            <a:endParaRPr lang="zh-CN" altLang="en-US"/>
          </a:p>
        </p:txBody>
      </p:sp>
    </p:spTree>
    <p:extLst>
      <p:ext uri="{BB962C8B-B14F-4D97-AF65-F5344CB8AC3E}">
        <p14:creationId xmlns:p14="http://schemas.microsoft.com/office/powerpoint/2010/main" val="3010125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As you know, Deep Neural Network is a popular data analytic tool, which can automatically extract features from datasets. Nowadays, DNN is applied to a variety of applications domains, such as computer vision, automatic speech recognition, and natural language processing. In many instances, DNN model training relies on big data and a large number of computation resources. Some individuals do not always have a GPU server to train a well-performance DNN model, so they will choose a powerful cloud to train DNN models instead of themselves. Recently, many tailored machine learning services are emerging in many commercial clouds, e.g., Google, Amazon and Azure.</a:t>
            </a:r>
            <a:endParaRPr lang="zh-CN" altLang="en-US" dirty="0"/>
          </a:p>
        </p:txBody>
      </p:sp>
      <p:sp>
        <p:nvSpPr>
          <p:cNvPr id="4" name="灯片编号占位符 3"/>
          <p:cNvSpPr>
            <a:spLocks noGrp="1"/>
          </p:cNvSpPr>
          <p:nvPr>
            <p:ph type="sldNum" sz="quarter" idx="10"/>
          </p:nvPr>
        </p:nvSpPr>
        <p:spPr/>
        <p:txBody>
          <a:bodyPr/>
          <a:lstStyle/>
          <a:p>
            <a:fld id="{F6CAED3F-D3D1-4E63-AA5B-5AEAFB706093}" type="slidenum">
              <a:rPr lang="zh-CN" altLang="en-US" smtClean="0"/>
              <a:t>3</a:t>
            </a:fld>
            <a:endParaRPr lang="zh-CN" altLang="en-US"/>
          </a:p>
        </p:txBody>
      </p:sp>
    </p:spTree>
    <p:extLst>
      <p:ext uri="{BB962C8B-B14F-4D97-AF65-F5344CB8AC3E}">
        <p14:creationId xmlns:p14="http://schemas.microsoft.com/office/powerpoint/2010/main" val="1266619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In cloud-based machine learning service, users can upload their data to clouds, and then clouds can dedicate many computation resources to make a fast training and classification. Although it is very fascinating to resource limited users, user sensitive data, e.g., medical records or private photos, may be leaked by untrusted clouds or stolen by unexcepted adversaries. In recent years, many events of data breaches have proved that. In 2014, iCloud leaked personal photos of many celebrities. More recently, a big America Bank–Capital One, has been accused of leaking the personal information of nearly 100 million customers and applicants. Therefore, it is vital to provide privacy protection on user data.</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4</a:t>
            </a:fld>
            <a:endParaRPr lang="zh-CN" altLang="en-US"/>
          </a:p>
        </p:txBody>
      </p:sp>
    </p:spTree>
    <p:extLst>
      <p:ext uri="{BB962C8B-B14F-4D97-AF65-F5344CB8AC3E}">
        <p14:creationId xmlns:p14="http://schemas.microsoft.com/office/powerpoint/2010/main" val="11268478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There are two existing privacy protection methods on user data. The first one is based on an advanced cryptographic scheme, fully homomorphic encryption (FHE). It allows an untrusted cloud to execute homomorphic addition and multiplication on encrypted data without learning any plaintext. So, a user can outsource secret training and classification to a cloud. However, this method is not practical since it incurs expensive computation overhead. And the other one method is based on secure multi-party computation (MPC). MPC allows a user to secretly share its data and parameters of DNN models to multiple clouds, and the clouds can execute secret classification and training without learning any plaintext. The method is not perfect either. It incurs expensive communication overhead and relies on the setting of non-colluding clouds.</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5</a:t>
            </a:fld>
            <a:endParaRPr lang="zh-CN" altLang="en-US"/>
          </a:p>
        </p:txBody>
      </p:sp>
    </p:spTree>
    <p:extLst>
      <p:ext uri="{BB962C8B-B14F-4D97-AF65-F5344CB8AC3E}">
        <p14:creationId xmlns:p14="http://schemas.microsoft.com/office/powerpoint/2010/main" val="7892854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Therefore, many users tend to relax the security requirements and they only need application-specific privacy protection. Application-specific privacy protection means the privacy protection level varies with different applications. In many applications, only some features related to personal privacy should be protected, other irrelevant features can be exposed. In addition, some machine learning tasks only need subsets of features to train a good DNN model. For example, the vehicle model classification task only needs features of colors and shapes rather than personal information, like the license plate numbers. Therefore, it is natural to use image filtering techniques to distort some features of images to protect user privacy, like this bottom vehicle photo.  </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6</a:t>
            </a:fld>
            <a:endParaRPr lang="zh-CN" altLang="en-US"/>
          </a:p>
        </p:txBody>
      </p:sp>
    </p:spTree>
    <p:extLst>
      <p:ext uri="{BB962C8B-B14F-4D97-AF65-F5344CB8AC3E}">
        <p14:creationId xmlns:p14="http://schemas.microsoft.com/office/powerpoint/2010/main" val="1878348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There is a wide range of image filtering techniques, such as gaussian blur, find edges, emboss, JPEG, and Median Filter. In this slide, I list six images, the first one is the original image, others are distorted by five image filtering techniques. We can see the distortion level is determined by types and parameters of image filtering techniques.</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7</a:t>
            </a:fld>
            <a:endParaRPr lang="zh-CN" altLang="en-US"/>
          </a:p>
        </p:txBody>
      </p:sp>
    </p:spTree>
    <p:extLst>
      <p:ext uri="{BB962C8B-B14F-4D97-AF65-F5344CB8AC3E}">
        <p14:creationId xmlns:p14="http://schemas.microsoft.com/office/powerpoint/2010/main" val="928969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Although image filtering techniques can be used for privacy protection, they also downgrade the quality of whole images, leading to low DNN accuracy. So, there is a conflict between privacy and accuracy. The more distorted a image is, the higher protection level but with lower DNN accuracy. Therefore, we conduct this work to balance privacy protection and DNN accuracy. </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8</a:t>
            </a:fld>
            <a:endParaRPr lang="zh-CN" altLang="en-US"/>
          </a:p>
        </p:txBody>
      </p:sp>
    </p:spTree>
    <p:extLst>
      <p:ext uri="{BB962C8B-B14F-4D97-AF65-F5344CB8AC3E}">
        <p14:creationId xmlns:p14="http://schemas.microsoft.com/office/powerpoint/2010/main" val="2856399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Our method is divided to two steps. The first step is to find a similarity metric that can reveal distortion level as well as DNN accuracy. Before the model training,  with this metric, we can determine an appropriate distortion level that can achieve relatively high DNN accuracy. The second step is to design an enhanced DNN model to further improve original DNN accuracy revealed by the selected metric. To achieve this goal and protect user privacy as well, we incorporate multiple clouds to utilize different distorted images which contain different features.</a:t>
            </a:r>
            <a:endParaRPr kumimoji="1" lang="zh-CN" altLang="en-US" dirty="0"/>
          </a:p>
        </p:txBody>
      </p:sp>
      <p:sp>
        <p:nvSpPr>
          <p:cNvPr id="4" name="灯片编号占位符 3"/>
          <p:cNvSpPr>
            <a:spLocks noGrp="1"/>
          </p:cNvSpPr>
          <p:nvPr>
            <p:ph type="sldNum" sz="quarter" idx="5"/>
          </p:nvPr>
        </p:nvSpPr>
        <p:spPr/>
        <p:txBody>
          <a:bodyPr/>
          <a:lstStyle/>
          <a:p>
            <a:fld id="{F6CAED3F-D3D1-4E63-AA5B-5AEAFB706093}" type="slidenum">
              <a:rPr lang="zh-CN" altLang="en-US" smtClean="0"/>
              <a:t>9</a:t>
            </a:fld>
            <a:endParaRPr lang="zh-CN" altLang="en-US"/>
          </a:p>
        </p:txBody>
      </p:sp>
    </p:spTree>
    <p:extLst>
      <p:ext uri="{BB962C8B-B14F-4D97-AF65-F5344CB8AC3E}">
        <p14:creationId xmlns:p14="http://schemas.microsoft.com/office/powerpoint/2010/main" val="1304050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4B17D77C-DAB9-4AAC-AA86-11AD5C7272D2}" type="datetime1">
              <a:rPr lang="en-US" altLang="zh-CN" smtClean="0"/>
              <a:t>11/18/19</a:t>
            </a:fld>
            <a:endParaRPr lang="en-US" dirty="0"/>
          </a:p>
        </p:txBody>
      </p:sp>
      <p:sp>
        <p:nvSpPr>
          <p:cNvPr id="5" name="Footer Placeholder 4"/>
          <p:cNvSpPr>
            <a:spLocks noGrp="1"/>
          </p:cNvSpPr>
          <p:nvPr>
            <p:ph type="ftr" sz="quarter" idx="11"/>
          </p:nvPr>
        </p:nvSpPr>
        <p:spPr/>
        <p:txBody>
          <a:bodyPr/>
          <a:lstStyle/>
          <a:p>
            <a:r>
              <a:rPr lang="en-US"/>
              <a:t>Kun Sun</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2568583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08F6DA86-52A5-4022-A83A-9762AA90A71C}" type="datetime1">
              <a:rPr lang="en-US" altLang="zh-CN" smtClean="0"/>
              <a:t>11/18/19</a:t>
            </a:fld>
            <a:endParaRPr lang="en-US" dirty="0"/>
          </a:p>
        </p:txBody>
      </p:sp>
      <p:sp>
        <p:nvSpPr>
          <p:cNvPr id="5" name="Footer Placeholder 4"/>
          <p:cNvSpPr>
            <a:spLocks noGrp="1"/>
          </p:cNvSpPr>
          <p:nvPr>
            <p:ph type="ftr" sz="quarter" idx="11"/>
          </p:nvPr>
        </p:nvSpPr>
        <p:spPr/>
        <p:txBody>
          <a:bodyPr/>
          <a:lstStyle/>
          <a:p>
            <a:r>
              <a:rPr lang="en-US"/>
              <a:t>Kun Sun</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4285881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zh-CN" altLang="en-US"/>
              <a:t>单击此处编辑母版标题样式</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Date Placeholder 3"/>
          <p:cNvSpPr>
            <a:spLocks noGrp="1"/>
          </p:cNvSpPr>
          <p:nvPr>
            <p:ph type="dt" sz="half" idx="10"/>
          </p:nvPr>
        </p:nvSpPr>
        <p:spPr/>
        <p:txBody>
          <a:bodyPr/>
          <a:lstStyle/>
          <a:p>
            <a:fld id="{A380D0ED-4837-4F43-84F9-5F6EFFEE736F}" type="datetime1">
              <a:rPr lang="en-US" altLang="zh-CN" smtClean="0"/>
              <a:t>11/18/19</a:t>
            </a:fld>
            <a:endParaRPr lang="en-US" dirty="0"/>
          </a:p>
        </p:txBody>
      </p:sp>
      <p:sp>
        <p:nvSpPr>
          <p:cNvPr id="5" name="Footer Placeholder 4"/>
          <p:cNvSpPr>
            <a:spLocks noGrp="1"/>
          </p:cNvSpPr>
          <p:nvPr>
            <p:ph type="ftr" sz="quarter" idx="11"/>
          </p:nvPr>
        </p:nvSpPr>
        <p:spPr/>
        <p:txBody>
          <a:bodyPr/>
          <a:lstStyle/>
          <a:p>
            <a:r>
              <a:rPr lang="en-US"/>
              <a:t>Kun Sun</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72560211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zh-CN" altLang="en-US" dirty="0"/>
              <a:t>单击此处编辑母版标题样式</a:t>
            </a:r>
            <a:endParaRPr lang="en-US" dirty="0"/>
          </a:p>
        </p:txBody>
      </p:sp>
      <p:sp>
        <p:nvSpPr>
          <p:cNvPr id="12" name="Content Placeholder 2"/>
          <p:cNvSpPr>
            <a:spLocks noGrp="1"/>
          </p:cNvSpPr>
          <p:nvPr>
            <p:ph sz="quarter" idx="13"/>
          </p:nvPr>
        </p:nvSpPr>
        <p:spPr>
          <a:xfrm>
            <a:off x="913774" y="2367092"/>
            <a:ext cx="10363826" cy="3424107"/>
          </a:xfrm>
        </p:spPr>
        <p:txBody>
          <a:bodyPr/>
          <a:lstStyle>
            <a:lvl1pPr>
              <a:defRPr cap="none">
                <a:latin typeface="Times New Roman" panose="02020603050405020304" pitchFamily="18" charset="0"/>
                <a:cs typeface="Times New Roman" panose="02020603050405020304" pitchFamily="18" charset="0"/>
              </a:defRPr>
            </a:lvl1pPr>
            <a:lvl2pPr>
              <a:defRPr cap="none">
                <a:latin typeface="Times New Roman" panose="02020603050405020304" pitchFamily="18" charset="0"/>
                <a:cs typeface="Times New Roman" panose="02020603050405020304" pitchFamily="18" charset="0"/>
              </a:defRPr>
            </a:lvl2pPr>
            <a:lvl3pPr>
              <a:defRPr cap="none">
                <a:latin typeface="Times New Roman" panose="02020603050405020304" pitchFamily="18" charset="0"/>
                <a:cs typeface="Times New Roman" panose="02020603050405020304" pitchFamily="18" charset="0"/>
              </a:defRPr>
            </a:lvl3pPr>
            <a:lvl4pPr>
              <a:defRPr cap="none">
                <a:latin typeface="Times New Roman" panose="02020603050405020304" pitchFamily="18" charset="0"/>
                <a:cs typeface="Times New Roman" panose="02020603050405020304" pitchFamily="18" charset="0"/>
              </a:defRPr>
            </a:lvl4pPr>
            <a:lvl5pPr>
              <a:defRPr cap="none">
                <a:latin typeface="Times New Roman" panose="02020603050405020304" pitchFamily="18" charset="0"/>
                <a:cs typeface="Times New Roman" panose="02020603050405020304" pitchFamily="18" charset="0"/>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p>
            <a:fld id="{3A7E5053-B6F5-4840-AD76-3844D29FB870}" type="datetime1">
              <a:rPr lang="en-US" altLang="zh-CN" smtClean="0"/>
              <a:t>11/18/19</a:t>
            </a:fld>
            <a:endParaRPr lang="en-US" dirty="0"/>
          </a:p>
        </p:txBody>
      </p:sp>
      <p:sp>
        <p:nvSpPr>
          <p:cNvPr id="5" name="Footer Placeholder 4"/>
          <p:cNvSpPr>
            <a:spLocks noGrp="1"/>
          </p:cNvSpPr>
          <p:nvPr>
            <p:ph type="ftr" sz="quarter" idx="11"/>
          </p:nvPr>
        </p:nvSpPr>
        <p:spPr/>
        <p:txBody>
          <a:bodyPr/>
          <a:lstStyle/>
          <a:p>
            <a:r>
              <a:rPr lang="en-US"/>
              <a:t>Kun Sun</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4791092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838199" y="1211614"/>
            <a:ext cx="10522527" cy="2387600"/>
          </a:xfrm>
        </p:spPr>
        <p:txBody>
          <a:bodyPr anchor="b">
            <a:normAutofit/>
          </a:bodyPr>
          <a:lstStyle>
            <a:lvl1pPr algn="ctr">
              <a:defRPr sz="6000">
                <a:solidFill>
                  <a:srgbClr val="006940"/>
                </a:solidFill>
              </a:defRPr>
            </a:lvl1pPr>
          </a:lstStyle>
          <a:p>
            <a:r>
              <a:rPr lang="en-US" dirty="0" err="1"/>
              <a:t>ewrwerewr</a:t>
            </a:r>
            <a:endParaRPr lang="en-US" dirty="0"/>
          </a:p>
        </p:txBody>
      </p:sp>
      <p:sp>
        <p:nvSpPr>
          <p:cNvPr id="3" name="Subtitle 2"/>
          <p:cNvSpPr>
            <a:spLocks noGrp="1"/>
          </p:cNvSpPr>
          <p:nvPr>
            <p:ph type="subTitle" idx="1"/>
          </p:nvPr>
        </p:nvSpPr>
        <p:spPr>
          <a:xfrm>
            <a:off x="834736" y="3921350"/>
            <a:ext cx="10522527"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dirty="0"/>
              <a:t>单击以编辑母版副标题样式</a:t>
            </a:r>
            <a:endParaRPr lang="en-US" dirty="0"/>
          </a:p>
        </p:txBody>
      </p:sp>
      <p:sp>
        <p:nvSpPr>
          <p:cNvPr id="4" name="Date Placeholder 3"/>
          <p:cNvSpPr>
            <a:spLocks noGrp="1"/>
          </p:cNvSpPr>
          <p:nvPr>
            <p:ph type="dt" sz="half" idx="10"/>
          </p:nvPr>
        </p:nvSpPr>
        <p:spPr/>
        <p:txBody>
          <a:bodyPr/>
          <a:lstStyle/>
          <a:p>
            <a:fld id="{4F020CF8-5568-46C7-810A-547B2EA9D070}" type="datetime1">
              <a:rPr lang="en-US" altLang="zh-CN" smtClean="0"/>
              <a:t>11/18/19</a:t>
            </a:fld>
            <a:endParaRPr lang="en-US" dirty="0"/>
          </a:p>
        </p:txBody>
      </p:sp>
      <p:sp>
        <p:nvSpPr>
          <p:cNvPr id="5" name="Footer Placeholder 4"/>
          <p:cNvSpPr>
            <a:spLocks noGrp="1"/>
          </p:cNvSpPr>
          <p:nvPr>
            <p:ph type="ftr" sz="quarter" idx="11"/>
          </p:nvPr>
        </p:nvSpPr>
        <p:spPr/>
        <p:txBody>
          <a:bodyPr/>
          <a:lstStyle/>
          <a:p>
            <a:r>
              <a:rPr lang="en-US"/>
              <a:t>Kun Sun</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pic>
        <p:nvPicPr>
          <p:cNvPr id="9" name="图片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4736" y="451951"/>
            <a:ext cx="1515825" cy="982865"/>
          </a:xfrm>
          <a:prstGeom prst="rect">
            <a:avLst/>
          </a:prstGeom>
        </p:spPr>
      </p:pic>
      <p:sp>
        <p:nvSpPr>
          <p:cNvPr id="16" name="矩形 15"/>
          <p:cNvSpPr/>
          <p:nvPr userDrawn="1"/>
        </p:nvSpPr>
        <p:spPr>
          <a:xfrm flipV="1">
            <a:off x="1" y="6585047"/>
            <a:ext cx="12192000" cy="272953"/>
          </a:xfrm>
          <a:prstGeom prst="rect">
            <a:avLst/>
          </a:prstGeom>
          <a:solidFill>
            <a:srgbClr val="006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userDrawn="1"/>
        </p:nvSpPr>
        <p:spPr>
          <a:xfrm flipV="1">
            <a:off x="0" y="6336775"/>
            <a:ext cx="12192000" cy="248273"/>
          </a:xfrm>
          <a:prstGeom prst="rect">
            <a:avLst/>
          </a:prstGeom>
          <a:solidFill>
            <a:srgbClr val="FFBF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8733902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845127" y="365760"/>
            <a:ext cx="10515600" cy="1023735"/>
          </a:xfrm>
        </p:spPr>
        <p:txBody>
          <a:bodyPr/>
          <a:lstStyle>
            <a:lvl1pPr>
              <a:defRPr baseline="0">
                <a:solidFill>
                  <a:srgbClr val="006940"/>
                </a:solidFill>
                <a:latin typeface="Times New Roman" panose="02020603050405020304" pitchFamily="18" charset="0"/>
              </a:defRPr>
            </a:lvl1pPr>
          </a:lstStyle>
          <a:p>
            <a:r>
              <a:rPr lang="zh-CN" altLang="en-US" dirty="0"/>
              <a:t>单击此处编辑母版标题样式</a:t>
            </a:r>
            <a:endParaRPr lang="en-US" dirty="0"/>
          </a:p>
        </p:txBody>
      </p:sp>
      <p:sp>
        <p:nvSpPr>
          <p:cNvPr id="3" name="Content Placeholder 2"/>
          <p:cNvSpPr>
            <a:spLocks noGrp="1"/>
          </p:cNvSpPr>
          <p:nvPr>
            <p:ph idx="1"/>
          </p:nvPr>
        </p:nvSpPr>
        <p:spPr>
          <a:xfrm>
            <a:off x="845127" y="1656180"/>
            <a:ext cx="10515600" cy="4523957"/>
          </a:xfrm>
        </p:spPr>
        <p:txBody>
          <a:bodyPr/>
          <a:lstStyle>
            <a:lvl1pPr>
              <a:defRPr baseline="0">
                <a:latin typeface="Times New Roman" panose="02020603050405020304" pitchFamily="18" charset="0"/>
              </a:defRPr>
            </a:lvl1pPr>
            <a:lvl2pPr>
              <a:defRPr baseline="0">
                <a:latin typeface="Times New Roman" panose="02020603050405020304" pitchFamily="18" charset="0"/>
              </a:defRPr>
            </a:lvl2pPr>
            <a:lvl3pPr>
              <a:defRPr baseline="0">
                <a:latin typeface="Times New Roman" panose="02020603050405020304" pitchFamily="18" charset="0"/>
              </a:defRPr>
            </a:lvl3pPr>
            <a:lvl4pPr>
              <a:defRPr baseline="0">
                <a:latin typeface="Times New Roman" panose="02020603050405020304" pitchFamily="18" charset="0"/>
              </a:defRPr>
            </a:lvl4pPr>
            <a:lvl5pPr>
              <a:defRPr baseline="0">
                <a:latin typeface="Times New Roman" panose="02020603050405020304" pitchFamily="18" charset="0"/>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p>
            <a:fld id="{D74957EE-9F64-4EFD-918C-DF650B002346}" type="datetime1">
              <a:rPr lang="en-US" altLang="zh-CN" smtClean="0"/>
              <a:t>11/18/19</a:t>
            </a:fld>
            <a:endParaRPr lang="en-US" dirty="0"/>
          </a:p>
        </p:txBody>
      </p:sp>
      <p:sp>
        <p:nvSpPr>
          <p:cNvPr id="5" name="Footer Placeholder 4"/>
          <p:cNvSpPr>
            <a:spLocks noGrp="1"/>
          </p:cNvSpPr>
          <p:nvPr>
            <p:ph type="ftr" sz="quarter" idx="11"/>
          </p:nvPr>
        </p:nvSpPr>
        <p:spPr/>
        <p:txBody>
          <a:bodyPr/>
          <a:lstStyle/>
          <a:p>
            <a:r>
              <a:rPr lang="en-US" dirty="0"/>
              <a:t>Kun Sun</a:t>
            </a:r>
          </a:p>
        </p:txBody>
      </p:sp>
      <p:sp>
        <p:nvSpPr>
          <p:cNvPr id="6" name="Slide Number Placeholder 5"/>
          <p:cNvSpPr>
            <a:spLocks noGrp="1"/>
          </p:cNvSpPr>
          <p:nvPr>
            <p:ph type="sldNum" sz="quarter" idx="12"/>
          </p:nvPr>
        </p:nvSpPr>
        <p:spPr/>
        <p:txBody>
          <a:bodyPr/>
          <a:lstStyle>
            <a:lvl1pPr>
              <a:defRPr sz="1600" b="1">
                <a:solidFill>
                  <a:srgbClr val="006940"/>
                </a:solidFill>
              </a:defRPr>
            </a:lvl1pPr>
          </a:lstStyle>
          <a:p>
            <a:fld id="{6D22F896-40B5-4ADD-8801-0D06FADFA095}" type="slidenum">
              <a:rPr lang="en-US" smtClean="0"/>
              <a:pPr/>
              <a:t>‹#›</a:t>
            </a:fld>
            <a:endParaRPr lang="en-US" dirty="0"/>
          </a:p>
        </p:txBody>
      </p:sp>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04109" y="115926"/>
            <a:ext cx="1197119" cy="776215"/>
          </a:xfrm>
          <a:prstGeom prst="rect">
            <a:avLst/>
          </a:prstGeom>
        </p:spPr>
      </p:pic>
      <p:sp>
        <p:nvSpPr>
          <p:cNvPr id="8" name="矩形 7"/>
          <p:cNvSpPr/>
          <p:nvPr userDrawn="1"/>
        </p:nvSpPr>
        <p:spPr>
          <a:xfrm>
            <a:off x="6927" y="1478624"/>
            <a:ext cx="12192000" cy="61251"/>
          </a:xfrm>
          <a:prstGeom prst="rect">
            <a:avLst/>
          </a:prstGeom>
          <a:solidFill>
            <a:srgbClr val="006B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flipH="1">
            <a:off x="2176" y="6356350"/>
            <a:ext cx="142967" cy="501650"/>
          </a:xfrm>
          <a:prstGeom prst="rect">
            <a:avLst/>
          </a:prstGeom>
          <a:solidFill>
            <a:srgbClr val="FFBF1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8685312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baseline="0">
                <a:solidFill>
                  <a:srgbClr val="006940"/>
                </a:solidFill>
                <a:latin typeface="Times New Roman" panose="02020603050405020304" pitchFamily="18" charset="0"/>
              </a:defRPr>
            </a:lvl1pPr>
          </a:lstStyle>
          <a:p>
            <a:r>
              <a:rPr lang="zh-CN" altLang="en-US" dirty="0"/>
              <a:t>单击此处编辑母版标题样式</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baseline="0">
                <a:solidFill>
                  <a:schemeClr val="tx1">
                    <a:lumMod val="75000"/>
                    <a:lumOff val="25000"/>
                  </a:schemeClr>
                </a:solidFill>
                <a:latin typeface="Times New Roman" panose="02020603050405020304"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a:t>编辑母版文本样式</a:t>
            </a:r>
          </a:p>
        </p:txBody>
      </p:sp>
      <p:sp>
        <p:nvSpPr>
          <p:cNvPr id="4" name="Date Placeholder 3"/>
          <p:cNvSpPr>
            <a:spLocks noGrp="1"/>
          </p:cNvSpPr>
          <p:nvPr>
            <p:ph type="dt" sz="half" idx="10"/>
          </p:nvPr>
        </p:nvSpPr>
        <p:spPr/>
        <p:txBody>
          <a:bodyPr/>
          <a:lstStyle/>
          <a:p>
            <a:fld id="{3E9EE5E4-022D-48B0-A5F9-623B12A4D987}" type="datetime1">
              <a:rPr lang="en-US" altLang="zh-CN" smtClean="0"/>
              <a:t>11/18/19</a:t>
            </a:fld>
            <a:endParaRPr lang="en-US" dirty="0"/>
          </a:p>
        </p:txBody>
      </p:sp>
      <p:sp>
        <p:nvSpPr>
          <p:cNvPr id="5" name="Footer Placeholder 4"/>
          <p:cNvSpPr>
            <a:spLocks noGrp="1"/>
          </p:cNvSpPr>
          <p:nvPr>
            <p:ph type="ftr" sz="quarter" idx="11"/>
          </p:nvPr>
        </p:nvSpPr>
        <p:spPr/>
        <p:txBody>
          <a:bodyPr/>
          <a:lstStyle/>
          <a:p>
            <a:r>
              <a:rPr lang="en-US"/>
              <a:t>Kun Sun</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7690904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6940"/>
                </a:solidFill>
              </a:defRPr>
            </a:lvl1pPr>
          </a:lstStyle>
          <a:p>
            <a:r>
              <a:rPr lang="zh-CN" altLang="en-US" dirty="0"/>
              <a:t>单击此处编辑母版标题样式</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92523ED4-ABA4-4C10-9C9D-7365BDA18003}" type="datetime1">
              <a:rPr lang="en-US" altLang="zh-CN" smtClean="0"/>
              <a:t>11/18/19</a:t>
            </a:fld>
            <a:endParaRPr lang="en-US" dirty="0"/>
          </a:p>
        </p:txBody>
      </p:sp>
      <p:sp>
        <p:nvSpPr>
          <p:cNvPr id="6" name="Footer Placeholder 5"/>
          <p:cNvSpPr>
            <a:spLocks noGrp="1"/>
          </p:cNvSpPr>
          <p:nvPr>
            <p:ph type="ftr" sz="quarter" idx="11"/>
          </p:nvPr>
        </p:nvSpPr>
        <p:spPr/>
        <p:txBody>
          <a:bodyPr/>
          <a:lstStyle/>
          <a:p>
            <a:r>
              <a:rPr lang="en-US"/>
              <a:t>Kun Sun</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2071530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45127" y="2507550"/>
            <a:ext cx="5156200" cy="3680525"/>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72200" y="2507550"/>
            <a:ext cx="5181601" cy="3680525"/>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7" name="Date Placeholder 6"/>
          <p:cNvSpPr>
            <a:spLocks noGrp="1"/>
          </p:cNvSpPr>
          <p:nvPr>
            <p:ph type="dt" sz="half" idx="10"/>
          </p:nvPr>
        </p:nvSpPr>
        <p:spPr/>
        <p:txBody>
          <a:bodyPr/>
          <a:lstStyle/>
          <a:p>
            <a:fld id="{DD4FD00F-04B7-49B7-9EDB-F1DA1754CDCC}" type="datetime1">
              <a:rPr lang="en-US" altLang="zh-CN" smtClean="0"/>
              <a:t>11/18/19</a:t>
            </a:fld>
            <a:endParaRPr lang="en-US" dirty="0"/>
          </a:p>
        </p:txBody>
      </p:sp>
      <p:sp>
        <p:nvSpPr>
          <p:cNvPr id="8" name="Footer Placeholder 7"/>
          <p:cNvSpPr>
            <a:spLocks noGrp="1"/>
          </p:cNvSpPr>
          <p:nvPr>
            <p:ph type="ftr" sz="quarter" idx="11"/>
          </p:nvPr>
        </p:nvSpPr>
        <p:spPr/>
        <p:txBody>
          <a:bodyPr/>
          <a:lstStyle/>
          <a:p>
            <a:r>
              <a:rPr lang="en-US"/>
              <a:t>Kun Sun</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
        <p:nvSpPr>
          <p:cNvPr id="10" name="Title 9"/>
          <p:cNvSpPr>
            <a:spLocks noGrp="1"/>
          </p:cNvSpPr>
          <p:nvPr>
            <p:ph type="title"/>
          </p:nvPr>
        </p:nvSpPr>
        <p:spPr/>
        <p:txBody>
          <a:bodyPr/>
          <a:lstStyle>
            <a:lvl1pPr>
              <a:defRPr baseline="0">
                <a:solidFill>
                  <a:srgbClr val="006940"/>
                </a:solidFill>
              </a:defRPr>
            </a:lvl1pPr>
          </a:lstStyle>
          <a:p>
            <a:r>
              <a:rPr lang="zh-CN" altLang="en-US" dirty="0"/>
              <a:t>单击此处编辑母版标题样式</a:t>
            </a:r>
            <a:endParaRPr lang="en-US" dirty="0"/>
          </a:p>
        </p:txBody>
      </p:sp>
    </p:spTree>
    <p:extLst>
      <p:ext uri="{BB962C8B-B14F-4D97-AF65-F5344CB8AC3E}">
        <p14:creationId xmlns:p14="http://schemas.microsoft.com/office/powerpoint/2010/main" val="225382189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211E5F5D-2C0F-4BAF-B775-0EFAB8C5F149}" type="datetime1">
              <a:rPr lang="en-US" altLang="zh-CN" smtClean="0"/>
              <a:t>11/18/19</a:t>
            </a:fld>
            <a:endParaRPr lang="en-US" dirty="0"/>
          </a:p>
        </p:txBody>
      </p:sp>
      <p:sp>
        <p:nvSpPr>
          <p:cNvPr id="4" name="Footer Placeholder 3"/>
          <p:cNvSpPr>
            <a:spLocks noGrp="1"/>
          </p:cNvSpPr>
          <p:nvPr>
            <p:ph type="ftr" sz="quarter" idx="11"/>
          </p:nvPr>
        </p:nvSpPr>
        <p:spPr/>
        <p:txBody>
          <a:bodyPr/>
          <a:lstStyle/>
          <a:p>
            <a:r>
              <a:rPr lang="en-US"/>
              <a:t>Kun Sun</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
        <p:nvSpPr>
          <p:cNvPr id="6" name="Title 5"/>
          <p:cNvSpPr>
            <a:spLocks noGrp="1"/>
          </p:cNvSpPr>
          <p:nvPr>
            <p:ph type="title"/>
          </p:nvPr>
        </p:nvSpPr>
        <p:spPr/>
        <p:txBody>
          <a:bodyPr/>
          <a:lstStyle>
            <a:lvl1pPr>
              <a:defRPr>
                <a:solidFill>
                  <a:srgbClr val="006940"/>
                </a:solidFill>
              </a:defRPr>
            </a:lvl1pPr>
          </a:lstStyle>
          <a:p>
            <a:r>
              <a:rPr lang="zh-CN" altLang="en-US" dirty="0"/>
              <a:t>单击此处编辑母版标题样式</a:t>
            </a:r>
            <a:endParaRPr lang="en-US" dirty="0"/>
          </a:p>
        </p:txBody>
      </p:sp>
    </p:spTree>
    <p:extLst>
      <p:ext uri="{BB962C8B-B14F-4D97-AF65-F5344CB8AC3E}">
        <p14:creationId xmlns:p14="http://schemas.microsoft.com/office/powerpoint/2010/main" val="274732308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066E92-8355-4996-963A-A32EA1113970}" type="datetime1">
              <a:rPr lang="en-US" altLang="zh-CN" smtClean="0"/>
              <a:t>11/18/19</a:t>
            </a:fld>
            <a:endParaRPr lang="en-US" dirty="0"/>
          </a:p>
        </p:txBody>
      </p:sp>
      <p:sp>
        <p:nvSpPr>
          <p:cNvPr id="3" name="Footer Placeholder 2"/>
          <p:cNvSpPr>
            <a:spLocks noGrp="1"/>
          </p:cNvSpPr>
          <p:nvPr>
            <p:ph type="ftr" sz="quarter" idx="11"/>
          </p:nvPr>
        </p:nvSpPr>
        <p:spPr/>
        <p:txBody>
          <a:bodyPr/>
          <a:lstStyle/>
          <a:p>
            <a:r>
              <a:rPr lang="en-US"/>
              <a:t>Kun Sun</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505325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FDA723E9-E73C-4702-B006-961EF6A8D46A}" type="datetime1">
              <a:rPr lang="en-US" altLang="zh-CN" smtClean="0"/>
              <a:t>11/18/19</a:t>
            </a:fld>
            <a:endParaRPr lang="en-US" dirty="0"/>
          </a:p>
        </p:txBody>
      </p:sp>
      <p:sp>
        <p:nvSpPr>
          <p:cNvPr id="5" name="Footer Placeholder 4"/>
          <p:cNvSpPr>
            <a:spLocks noGrp="1"/>
          </p:cNvSpPr>
          <p:nvPr>
            <p:ph type="ftr" sz="quarter" idx="11"/>
          </p:nvPr>
        </p:nvSpPr>
        <p:spPr/>
        <p:txBody>
          <a:bodyPr/>
          <a:lstStyle/>
          <a:p>
            <a:r>
              <a:rPr lang="en-US"/>
              <a:t>Kun Sun</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0337464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solidFill>
                  <a:srgbClr val="006940"/>
                </a:solidFill>
              </a:defRPr>
            </a:lvl1pPr>
          </a:lstStyle>
          <a:p>
            <a:r>
              <a:rPr lang="zh-CN" altLang="en-US" dirty="0"/>
              <a:t>单击此处编辑母版标题样式</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7F14715E-5C7D-4A54-B233-EDD0AF0237E0}" type="datetime1">
              <a:rPr lang="en-US" altLang="zh-CN" smtClean="0"/>
              <a:t>11/18/19</a:t>
            </a:fld>
            <a:endParaRPr lang="en-US" dirty="0"/>
          </a:p>
        </p:txBody>
      </p:sp>
      <p:sp>
        <p:nvSpPr>
          <p:cNvPr id="6" name="Footer Placeholder 5"/>
          <p:cNvSpPr>
            <a:spLocks noGrp="1"/>
          </p:cNvSpPr>
          <p:nvPr>
            <p:ph type="ftr" sz="quarter" idx="11"/>
          </p:nvPr>
        </p:nvSpPr>
        <p:spPr/>
        <p:txBody>
          <a:bodyPr/>
          <a:lstStyle/>
          <a:p>
            <a:r>
              <a:rPr lang="en-US"/>
              <a:t>Kun Sun</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17200849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zh-CN" altLang="en-US"/>
              <a:t>单击此处编辑母版标题样式</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6A8CF407-5532-460A-95E3-D638A7C1C832}" type="datetime1">
              <a:rPr lang="en-US" altLang="zh-CN" smtClean="0"/>
              <a:t>11/18/19</a:t>
            </a:fld>
            <a:endParaRPr lang="en-US" dirty="0"/>
          </a:p>
        </p:txBody>
      </p:sp>
      <p:sp>
        <p:nvSpPr>
          <p:cNvPr id="6" name="Footer Placeholder 5"/>
          <p:cNvSpPr>
            <a:spLocks noGrp="1"/>
          </p:cNvSpPr>
          <p:nvPr>
            <p:ph type="ftr" sz="quarter" idx="11"/>
          </p:nvPr>
        </p:nvSpPr>
        <p:spPr/>
        <p:txBody>
          <a:bodyPr/>
          <a:lstStyle/>
          <a:p>
            <a:r>
              <a:rPr lang="en-US"/>
              <a:t>Kun Sun</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3160677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7D03B06A-BF12-4488-B5F6-E99A1C24B865}" type="datetime1">
              <a:rPr lang="en-US" altLang="zh-CN" smtClean="0"/>
              <a:t>11/18/19</a:t>
            </a:fld>
            <a:endParaRPr lang="en-US" dirty="0"/>
          </a:p>
        </p:txBody>
      </p:sp>
      <p:sp>
        <p:nvSpPr>
          <p:cNvPr id="5" name="Footer Placeholder 4"/>
          <p:cNvSpPr>
            <a:spLocks noGrp="1"/>
          </p:cNvSpPr>
          <p:nvPr>
            <p:ph type="ftr" sz="quarter" idx="11"/>
          </p:nvPr>
        </p:nvSpPr>
        <p:spPr/>
        <p:txBody>
          <a:bodyPr/>
          <a:lstStyle/>
          <a:p>
            <a:r>
              <a:rPr lang="en-US"/>
              <a:t>Kun Sun</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7433289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zh-CN" altLang="en-US"/>
              <a:t>单击此处编辑母版标题样式</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Date Placeholder 3"/>
          <p:cNvSpPr>
            <a:spLocks noGrp="1"/>
          </p:cNvSpPr>
          <p:nvPr>
            <p:ph type="dt" sz="half" idx="10"/>
          </p:nvPr>
        </p:nvSpPr>
        <p:spPr/>
        <p:txBody>
          <a:bodyPr/>
          <a:lstStyle/>
          <a:p>
            <a:fld id="{A1D3372B-1BE2-48F8-B203-797CD7558AF1}" type="datetime1">
              <a:rPr lang="en-US" altLang="zh-CN" smtClean="0"/>
              <a:t>11/18/19</a:t>
            </a:fld>
            <a:endParaRPr lang="en-US" dirty="0"/>
          </a:p>
        </p:txBody>
      </p:sp>
      <p:sp>
        <p:nvSpPr>
          <p:cNvPr id="5" name="Footer Placeholder 4"/>
          <p:cNvSpPr>
            <a:spLocks noGrp="1"/>
          </p:cNvSpPr>
          <p:nvPr>
            <p:ph type="ftr" sz="quarter" idx="11"/>
          </p:nvPr>
        </p:nvSpPr>
        <p:spPr/>
        <p:txBody>
          <a:bodyPr/>
          <a:lstStyle/>
          <a:p>
            <a:r>
              <a:rPr lang="en-US"/>
              <a:t>Kun Sun</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3667793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82793009-13ED-4669-B043-3CDAEDD13271}" type="datetime1">
              <a:rPr lang="en-US" altLang="zh-CN" smtClean="0"/>
              <a:t>11/18/19</a:t>
            </a:fld>
            <a:endParaRPr lang="en-US" dirty="0"/>
          </a:p>
        </p:txBody>
      </p:sp>
      <p:sp>
        <p:nvSpPr>
          <p:cNvPr id="5" name="Footer Placeholder 4"/>
          <p:cNvSpPr>
            <a:spLocks noGrp="1"/>
          </p:cNvSpPr>
          <p:nvPr>
            <p:ph type="ftr" sz="quarter" idx="11"/>
          </p:nvPr>
        </p:nvSpPr>
        <p:spPr/>
        <p:txBody>
          <a:bodyPr/>
          <a:lstStyle/>
          <a:p>
            <a:r>
              <a:rPr lang="en-US"/>
              <a:t>Kun Sun</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5540264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8D9A5E26-A06A-4A08-95BF-7CF0B99186C4}" type="datetime1">
              <a:rPr lang="en-US" altLang="zh-CN" smtClean="0"/>
              <a:t>11/18/19</a:t>
            </a:fld>
            <a:endParaRPr lang="en-US" dirty="0"/>
          </a:p>
        </p:txBody>
      </p:sp>
      <p:sp>
        <p:nvSpPr>
          <p:cNvPr id="6" name="Footer Placeholder 5"/>
          <p:cNvSpPr>
            <a:spLocks noGrp="1"/>
          </p:cNvSpPr>
          <p:nvPr>
            <p:ph type="ftr" sz="quarter" idx="11"/>
          </p:nvPr>
        </p:nvSpPr>
        <p:spPr/>
        <p:txBody>
          <a:bodyPr/>
          <a:lstStyle/>
          <a:p>
            <a:r>
              <a:rPr lang="en-US"/>
              <a:t>Kun Sun</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0457059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845127" y="2507550"/>
            <a:ext cx="5156200" cy="3680525"/>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6172200" y="2507550"/>
            <a:ext cx="5181601" cy="3680525"/>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7" name="Date Placeholder 6"/>
          <p:cNvSpPr>
            <a:spLocks noGrp="1"/>
          </p:cNvSpPr>
          <p:nvPr>
            <p:ph type="dt" sz="half" idx="10"/>
          </p:nvPr>
        </p:nvSpPr>
        <p:spPr/>
        <p:txBody>
          <a:bodyPr/>
          <a:lstStyle/>
          <a:p>
            <a:fld id="{0A935197-363A-4C33-BB30-65B491D1593D}" type="datetime1">
              <a:rPr lang="en-US" altLang="zh-CN" smtClean="0"/>
              <a:t>11/18/19</a:t>
            </a:fld>
            <a:endParaRPr lang="en-US" dirty="0"/>
          </a:p>
        </p:txBody>
      </p:sp>
      <p:sp>
        <p:nvSpPr>
          <p:cNvPr id="8" name="Footer Placeholder 7"/>
          <p:cNvSpPr>
            <a:spLocks noGrp="1"/>
          </p:cNvSpPr>
          <p:nvPr>
            <p:ph type="ftr" sz="quarter" idx="11"/>
          </p:nvPr>
        </p:nvSpPr>
        <p:spPr/>
        <p:txBody>
          <a:bodyPr/>
          <a:lstStyle/>
          <a:p>
            <a:r>
              <a:rPr lang="en-US"/>
              <a:t>Kun Sun</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
        <p:nvSpPr>
          <p:cNvPr id="10" name="Title 9"/>
          <p:cNvSpPr>
            <a:spLocks noGrp="1"/>
          </p:cNvSpPr>
          <p:nvPr>
            <p:ph type="title"/>
          </p:nvPr>
        </p:nvSpPr>
        <p:spPr/>
        <p:txBody>
          <a:bodyPr/>
          <a:lstStyle/>
          <a:p>
            <a:r>
              <a:rPr lang="zh-CN" altLang="en-US"/>
              <a:t>单击此处编辑母版标题样式</a:t>
            </a:r>
            <a:endParaRPr lang="en-US" dirty="0"/>
          </a:p>
        </p:txBody>
      </p:sp>
    </p:spTree>
    <p:extLst>
      <p:ext uri="{BB962C8B-B14F-4D97-AF65-F5344CB8AC3E}">
        <p14:creationId xmlns:p14="http://schemas.microsoft.com/office/powerpoint/2010/main" val="170545241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23010C7-AF3B-46A6-AD8D-196876D8B53D}" type="datetime1">
              <a:rPr lang="en-US" altLang="zh-CN" smtClean="0"/>
              <a:t>11/18/19</a:t>
            </a:fld>
            <a:endParaRPr lang="en-US" dirty="0"/>
          </a:p>
        </p:txBody>
      </p:sp>
      <p:sp>
        <p:nvSpPr>
          <p:cNvPr id="4" name="Footer Placeholder 3"/>
          <p:cNvSpPr>
            <a:spLocks noGrp="1"/>
          </p:cNvSpPr>
          <p:nvPr>
            <p:ph type="ftr" sz="quarter" idx="11"/>
          </p:nvPr>
        </p:nvSpPr>
        <p:spPr/>
        <p:txBody>
          <a:bodyPr/>
          <a:lstStyle/>
          <a:p>
            <a:r>
              <a:rPr lang="en-US"/>
              <a:t>Kun Sun</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
        <p:nvSpPr>
          <p:cNvPr id="6" name="Title 5"/>
          <p:cNvSpPr>
            <a:spLocks noGrp="1"/>
          </p:cNvSpPr>
          <p:nvPr>
            <p:ph type="title"/>
          </p:nvPr>
        </p:nvSpPr>
        <p:spPr/>
        <p:txBody>
          <a:bodyPr/>
          <a:lstStyle/>
          <a:p>
            <a:r>
              <a:rPr lang="zh-CN" altLang="en-US"/>
              <a:t>单击此处编辑母版标题样式</a:t>
            </a:r>
            <a:endParaRPr lang="en-US"/>
          </a:p>
        </p:txBody>
      </p:sp>
    </p:spTree>
    <p:extLst>
      <p:ext uri="{BB962C8B-B14F-4D97-AF65-F5344CB8AC3E}">
        <p14:creationId xmlns:p14="http://schemas.microsoft.com/office/powerpoint/2010/main" val="146340871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FA8B18-D474-4F59-A537-D90B4377B582}" type="datetime1">
              <a:rPr lang="en-US" altLang="zh-CN" smtClean="0"/>
              <a:t>11/18/19</a:t>
            </a:fld>
            <a:endParaRPr lang="en-US" dirty="0"/>
          </a:p>
        </p:txBody>
      </p:sp>
      <p:sp>
        <p:nvSpPr>
          <p:cNvPr id="3" name="Footer Placeholder 2"/>
          <p:cNvSpPr>
            <a:spLocks noGrp="1"/>
          </p:cNvSpPr>
          <p:nvPr>
            <p:ph type="ftr" sz="quarter" idx="11"/>
          </p:nvPr>
        </p:nvSpPr>
        <p:spPr/>
        <p:txBody>
          <a:bodyPr/>
          <a:lstStyle/>
          <a:p>
            <a:r>
              <a:rPr lang="en-US"/>
              <a:t>Kun Sun</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070139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zh-CN" altLang="en-US"/>
              <a:t>单击此处编辑母版标题样式</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55E89D84-3452-4BC6-BED9-8A156B47B53B}" type="datetime1">
              <a:rPr lang="en-US" altLang="zh-CN" smtClean="0"/>
              <a:t>11/18/19</a:t>
            </a:fld>
            <a:endParaRPr lang="en-US" dirty="0"/>
          </a:p>
        </p:txBody>
      </p:sp>
      <p:sp>
        <p:nvSpPr>
          <p:cNvPr id="6" name="Footer Placeholder 5"/>
          <p:cNvSpPr>
            <a:spLocks noGrp="1"/>
          </p:cNvSpPr>
          <p:nvPr>
            <p:ph type="ftr" sz="quarter" idx="11"/>
          </p:nvPr>
        </p:nvSpPr>
        <p:spPr/>
        <p:txBody>
          <a:bodyPr/>
          <a:lstStyle/>
          <a:p>
            <a:r>
              <a:rPr lang="en-US"/>
              <a:t>Kun Sun</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4079006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zh-CN" altLang="en-US"/>
              <a:t>单击此处编辑母版标题样式</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fld id="{618358DB-8C7A-4C62-A0AA-885E25EA7606}" type="datetime1">
              <a:rPr lang="en-US" altLang="zh-CN" smtClean="0"/>
              <a:t>11/18/19</a:t>
            </a:fld>
            <a:endParaRPr lang="en-US" dirty="0"/>
          </a:p>
        </p:txBody>
      </p:sp>
      <p:sp>
        <p:nvSpPr>
          <p:cNvPr id="6" name="Footer Placeholder 5"/>
          <p:cNvSpPr>
            <a:spLocks noGrp="1"/>
          </p:cNvSpPr>
          <p:nvPr>
            <p:ph type="ftr" sz="quarter" idx="11"/>
          </p:nvPr>
        </p:nvSpPr>
        <p:spPr/>
        <p:txBody>
          <a:bodyPr/>
          <a:lstStyle/>
          <a:p>
            <a:r>
              <a:rPr lang="en-US"/>
              <a:t>Kun Sun</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3941885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6BA1AAB5-DCDA-4CD3-AA87-38785F65DA86}" type="datetime1">
              <a:rPr lang="en-US" altLang="zh-CN" smtClean="0"/>
              <a:t>11/18/19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r>
              <a:rPr lang="en-US"/>
              <a:t>Kun Sun</a:t>
            </a:r>
            <a:endParaRPr lang="en-US" dirty="0"/>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72935940"/>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hf hdr="0" ftr="0" dt="0"/>
  <p:txStyles>
    <p:titleStyle>
      <a:lvl1pPr algn="l" defTabSz="914400" rtl="0" eaLnBrk="1" latinLnBrk="0" hangingPunct="1">
        <a:lnSpc>
          <a:spcPct val="90000"/>
        </a:lnSpc>
        <a:spcBef>
          <a:spcPct val="0"/>
        </a:spcBef>
        <a:buNone/>
        <a:defRPr sz="4400" kern="1200" baseline="0">
          <a:solidFill>
            <a:srgbClr val="7030A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zh-CN" altLang="en-US" dirty="0"/>
              <a:t>单击此处编辑母版标题样式</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C99D8BB5-945E-4A33-B427-C4840AE1CC43}" type="datetime1">
              <a:rPr lang="en-US" altLang="zh-CN" smtClean="0"/>
              <a:t>11/18/19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r>
              <a:rPr lang="en-US"/>
              <a:t>Kun Sun</a:t>
            </a:r>
            <a:endParaRPr lang="en-US" dirty="0"/>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361321712"/>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Lst>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hf hdr="0" ftr="0" dt="0"/>
  <p:txStyles>
    <p:titleStyle>
      <a:lvl1pPr algn="l" defTabSz="914400" rtl="0" eaLnBrk="1" latinLnBrk="0" hangingPunct="1">
        <a:lnSpc>
          <a:spcPct val="90000"/>
        </a:lnSpc>
        <a:spcBef>
          <a:spcPct val="0"/>
        </a:spcBef>
        <a:buNone/>
        <a:defRPr sz="4400" kern="1200" baseline="0">
          <a:solidFill>
            <a:srgbClr val="7030A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 Id="rId5" Type="http://schemas.openxmlformats.org/officeDocument/2006/relationships/image" Target="../media/image1.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14.xml"/><Relationship Id="rId5" Type="http://schemas.openxmlformats.org/officeDocument/2006/relationships/chart" Target="../charts/chart3.xml"/><Relationship Id="rId4" Type="http://schemas.openxmlformats.org/officeDocument/2006/relationships/chart" Target="../charts/char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openxmlformats.org/officeDocument/2006/relationships/image" Target="../media/image18.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6.tiff"/><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9.tiff"/><Relationship Id="rId4" Type="http://schemas.openxmlformats.org/officeDocument/2006/relationships/image" Target="../media/image8.tiff"/></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11.emf"/></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834735" y="1533750"/>
            <a:ext cx="10895711" cy="2387600"/>
          </a:xfrm>
        </p:spPr>
        <p:txBody>
          <a:bodyPr>
            <a:normAutofit fontScale="90000"/>
          </a:bodyPr>
          <a:lstStyle/>
          <a:p>
            <a:r>
              <a:rPr lang="en-US" altLang="zh-CN" sz="5400" b="1" dirty="0"/>
              <a:t>Federated-Cloud Based Deep Neural Networks with Privacy Preserving Image Filtering Techniques</a:t>
            </a:r>
            <a:endParaRPr lang="zh-CN" altLang="en-US" sz="5400" b="1" dirty="0">
              <a:solidFill>
                <a:srgbClr val="006940"/>
              </a:solidFill>
            </a:endParaRPr>
          </a:p>
        </p:txBody>
      </p:sp>
      <p:sp>
        <p:nvSpPr>
          <p:cNvPr id="3" name="副标题 2"/>
          <p:cNvSpPr>
            <a:spLocks noGrp="1"/>
          </p:cNvSpPr>
          <p:nvPr>
            <p:ph type="subTitle" idx="1"/>
          </p:nvPr>
        </p:nvSpPr>
        <p:spPr>
          <a:xfrm>
            <a:off x="834735" y="4051979"/>
            <a:ext cx="10522527" cy="556938"/>
          </a:xfrm>
        </p:spPr>
        <p:txBody>
          <a:bodyPr/>
          <a:lstStyle/>
          <a:p>
            <a:r>
              <a:rPr lang="en-US" altLang="zh-CN" b="1" dirty="0"/>
              <a:t>Isabelle Choi, </a:t>
            </a:r>
            <a:r>
              <a:rPr lang="en-US" altLang="zh-CN" b="1" dirty="0" err="1"/>
              <a:t>Qiyang</a:t>
            </a:r>
            <a:r>
              <a:rPr lang="en-US" altLang="zh-CN" b="1" dirty="0"/>
              <a:t> Song, and </a:t>
            </a:r>
            <a:r>
              <a:rPr lang="en-US" altLang="zh-CN" b="1" dirty="0" err="1"/>
              <a:t>Kun</a:t>
            </a:r>
            <a:r>
              <a:rPr lang="en-US" altLang="zh-CN" b="1" dirty="0"/>
              <a:t> Sun</a:t>
            </a:r>
          </a:p>
        </p:txBody>
      </p:sp>
      <p:pic>
        <p:nvPicPr>
          <p:cNvPr id="7" name="图片 6">
            <a:extLst>
              <a:ext uri="{FF2B5EF4-FFF2-40B4-BE49-F238E27FC236}">
                <a16:creationId xmlns:a16="http://schemas.microsoft.com/office/drawing/2014/main" id="{57B3C726-D752-0A4E-8946-73D03EC7B5D1}"/>
              </a:ext>
            </a:extLst>
          </p:cNvPr>
          <p:cNvPicPr>
            <a:picLocks noChangeAspect="1"/>
          </p:cNvPicPr>
          <p:nvPr/>
        </p:nvPicPr>
        <p:blipFill>
          <a:blip r:embed="rId3"/>
          <a:stretch>
            <a:fillRect/>
          </a:stretch>
        </p:blipFill>
        <p:spPr>
          <a:xfrm>
            <a:off x="1207918" y="4740731"/>
            <a:ext cx="3241943" cy="1206304"/>
          </a:xfrm>
          <a:prstGeom prst="rect">
            <a:avLst/>
          </a:prstGeom>
        </p:spPr>
      </p:pic>
      <p:pic>
        <p:nvPicPr>
          <p:cNvPr id="8" name="图片 7">
            <a:extLst>
              <a:ext uri="{FF2B5EF4-FFF2-40B4-BE49-F238E27FC236}">
                <a16:creationId xmlns:a16="http://schemas.microsoft.com/office/drawing/2014/main" id="{3D6DC719-9D64-0E43-AD9A-6BA49582CB3F}"/>
              </a:ext>
            </a:extLst>
          </p:cNvPr>
          <p:cNvPicPr>
            <a:picLocks noChangeAspect="1"/>
          </p:cNvPicPr>
          <p:nvPr/>
        </p:nvPicPr>
        <p:blipFill rotWithShape="1">
          <a:blip r:embed="rId4">
            <a:extLst>
              <a:ext uri="{28A0092B-C50C-407E-A947-70E740481C1C}">
                <a14:useLocalDpi xmlns:a14="http://schemas.microsoft.com/office/drawing/2010/main" val="0"/>
              </a:ext>
            </a:extLst>
          </a:blip>
          <a:srcRect l="6187" t="24346" r="7318" b="21745"/>
          <a:stretch/>
        </p:blipFill>
        <p:spPr>
          <a:xfrm>
            <a:off x="8041656" y="4741915"/>
            <a:ext cx="2893672" cy="1203936"/>
          </a:xfrm>
          <a:prstGeom prst="rect">
            <a:avLst/>
          </a:prstGeom>
        </p:spPr>
      </p:pic>
      <p:pic>
        <p:nvPicPr>
          <p:cNvPr id="9" name="图片 8">
            <a:extLst>
              <a:ext uri="{FF2B5EF4-FFF2-40B4-BE49-F238E27FC236}">
                <a16:creationId xmlns:a16="http://schemas.microsoft.com/office/drawing/2014/main" id="{6868E0AC-9EC5-BF45-9E9F-FF2EF757F9E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54204" y="4608917"/>
            <a:ext cx="1856772" cy="1203936"/>
          </a:xfrm>
          <a:prstGeom prst="rect">
            <a:avLst/>
          </a:prstGeom>
        </p:spPr>
      </p:pic>
    </p:spTree>
    <p:extLst>
      <p:ext uri="{BB962C8B-B14F-4D97-AF65-F5344CB8AC3E}">
        <p14:creationId xmlns:p14="http://schemas.microsoft.com/office/powerpoint/2010/main" val="77225788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Identification of Similarity Metrics</a:t>
            </a:r>
            <a:endParaRPr lang="zh-CN" altLang="en-US" dirty="0"/>
          </a:p>
        </p:txBody>
      </p:sp>
      <p:sp>
        <p:nvSpPr>
          <p:cNvPr id="3" name="内容占位符 2"/>
          <p:cNvSpPr>
            <a:spLocks noGrp="1"/>
          </p:cNvSpPr>
          <p:nvPr>
            <p:ph idx="1"/>
          </p:nvPr>
        </p:nvSpPr>
        <p:spPr/>
        <p:txBody>
          <a:bodyPr/>
          <a:lstStyle/>
          <a:p>
            <a:r>
              <a:rPr lang="en-US" altLang="zh-CN" dirty="0"/>
              <a:t>Similarity Metrics</a:t>
            </a:r>
          </a:p>
          <a:p>
            <a:pPr lvl="1"/>
            <a:r>
              <a:rPr lang="en-US" altLang="zh-CN" dirty="0"/>
              <a:t>measure the similarity between the original and filtered datasets</a:t>
            </a:r>
          </a:p>
          <a:p>
            <a:pPr lvl="1"/>
            <a:r>
              <a:rPr lang="en-US" altLang="zh-CN" dirty="0"/>
              <a:t>naturally indicate distortion levels, i.e., privacy protection levels</a:t>
            </a:r>
          </a:p>
          <a:p>
            <a:pPr lvl="1"/>
            <a:r>
              <a:rPr lang="en-US" altLang="zh-CN" dirty="0"/>
              <a:t>correlated to DNN accuracies </a:t>
            </a:r>
            <a:r>
              <a:rPr lang="en" altLang="zh-CN" dirty="0"/>
              <a:t>in various degrees</a:t>
            </a:r>
            <a:endParaRPr lang="en-US" altLang="zh-CN" dirty="0"/>
          </a:p>
          <a:p>
            <a:pPr marL="457200" lvl="1" indent="0">
              <a:buNone/>
            </a:pPr>
            <a:endParaRPr lang="en-US" altLang="zh-CN" dirty="0"/>
          </a:p>
          <a:p>
            <a:pPr lvl="0"/>
            <a:r>
              <a:rPr lang="en-US" altLang="zh-CN" dirty="0">
                <a:solidFill>
                  <a:prstClr val="black"/>
                </a:solidFill>
              </a:rPr>
              <a:t>Identify an Optimal Similarity Metric</a:t>
            </a:r>
          </a:p>
          <a:p>
            <a:pPr lvl="1"/>
            <a:r>
              <a:rPr lang="en-US" altLang="zh-CN" dirty="0"/>
              <a:t>train DNN models with different filtered datasets</a:t>
            </a:r>
          </a:p>
          <a:p>
            <a:pPr lvl="1"/>
            <a:r>
              <a:rPr lang="en-US" altLang="zh-CN" dirty="0"/>
              <a:t>make a correlation analysis between DNN accuracies and different similarity metrics</a:t>
            </a:r>
          </a:p>
          <a:p>
            <a:pPr lvl="1"/>
            <a:r>
              <a:rPr lang="en-US" altLang="zh-CN" dirty="0"/>
              <a:t>find </a:t>
            </a:r>
            <a:r>
              <a:rPr lang="en-US" altLang="zh-CN" dirty="0">
                <a:solidFill>
                  <a:prstClr val="black"/>
                </a:solidFill>
              </a:rPr>
              <a:t>a similarity metric most related to DNN accuracies</a:t>
            </a:r>
          </a:p>
          <a:p>
            <a:pPr lvl="1"/>
            <a:endParaRPr lang="en-US" altLang="zh-CN" dirty="0"/>
          </a:p>
          <a:p>
            <a:pPr lvl="1"/>
            <a:endParaRPr lang="en-US" altLang="zh-CN" dirty="0"/>
          </a:p>
          <a:p>
            <a:pPr lvl="1"/>
            <a:endParaRPr lang="en-US" altLang="zh-CN" dirty="0"/>
          </a:p>
        </p:txBody>
      </p:sp>
      <p:sp>
        <p:nvSpPr>
          <p:cNvPr id="4" name="灯片编号占位符 3"/>
          <p:cNvSpPr>
            <a:spLocks noGrp="1"/>
          </p:cNvSpPr>
          <p:nvPr>
            <p:ph type="sldNum" sz="quarter" idx="12"/>
          </p:nvPr>
        </p:nvSpPr>
        <p:spPr/>
        <p:txBody>
          <a:bodyPr/>
          <a:lstStyle/>
          <a:p>
            <a:fld id="{6D22F896-40B5-4ADD-8801-0D06FADFA095}" type="slidenum">
              <a:rPr lang="en-US" smtClean="0"/>
              <a:pPr/>
              <a:t>10</a:t>
            </a:fld>
            <a:endParaRPr lang="en-US" dirty="0"/>
          </a:p>
        </p:txBody>
      </p:sp>
    </p:spTree>
    <p:extLst>
      <p:ext uri="{BB962C8B-B14F-4D97-AF65-F5344CB8AC3E}">
        <p14:creationId xmlns:p14="http://schemas.microsoft.com/office/powerpoint/2010/main" val="183100641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Identification Experiments</a:t>
            </a:r>
            <a:endParaRPr lang="zh-CN" altLang="en-US" dirty="0"/>
          </a:p>
        </p:txBody>
      </p:sp>
      <p:sp>
        <p:nvSpPr>
          <p:cNvPr id="3" name="内容占位符 2"/>
          <p:cNvSpPr>
            <a:spLocks noGrp="1"/>
          </p:cNvSpPr>
          <p:nvPr>
            <p:ph idx="1"/>
          </p:nvPr>
        </p:nvSpPr>
        <p:spPr>
          <a:xfrm>
            <a:off x="689005" y="1821000"/>
            <a:ext cx="10515600" cy="4535350"/>
          </a:xfrm>
        </p:spPr>
        <p:txBody>
          <a:bodyPr>
            <a:noAutofit/>
          </a:bodyPr>
          <a:lstStyle/>
          <a:p>
            <a:pPr marL="228600" lvl="1">
              <a:spcBef>
                <a:spcPts val="1000"/>
              </a:spcBef>
            </a:pPr>
            <a:r>
              <a:rPr lang="en-US" altLang="zh-CN" sz="2800" dirty="0"/>
              <a:t>3 datasets &amp; 33 different image filtering techniques</a:t>
            </a:r>
          </a:p>
          <a:p>
            <a:pPr lvl="1"/>
            <a:r>
              <a:rPr lang="en-US" altLang="zh-CN" dirty="0"/>
              <a:t>CIFAR10 , CIFAR100</a:t>
            </a:r>
            <a:r>
              <a:rPr lang="zh-CN" altLang="zh-CN" dirty="0"/>
              <a:t> </a:t>
            </a:r>
            <a:r>
              <a:rPr lang="en-US" altLang="zh-CN" dirty="0"/>
              <a:t>, STL10</a:t>
            </a:r>
          </a:p>
          <a:p>
            <a:pPr lvl="1"/>
            <a:r>
              <a:rPr lang="en-US" altLang="zh-CN" dirty="0"/>
              <a:t>Gaussian Blur</a:t>
            </a:r>
            <a:r>
              <a:rPr lang="zh-CN" altLang="zh-CN" dirty="0"/>
              <a:t> </a:t>
            </a:r>
            <a:r>
              <a:rPr lang="en-US" altLang="zh-CN" dirty="0"/>
              <a:t>, Box Blur,  …</a:t>
            </a:r>
          </a:p>
          <a:p>
            <a:pPr marL="228600" lvl="1">
              <a:spcBef>
                <a:spcPts val="1000"/>
              </a:spcBef>
            </a:pPr>
            <a:r>
              <a:rPr lang="en-US" altLang="zh-CN" sz="2800" dirty="0"/>
              <a:t>10 similarity metrics</a:t>
            </a:r>
          </a:p>
          <a:p>
            <a:pPr lvl="1"/>
            <a:r>
              <a:rPr lang="x-none" altLang="zh-CN"/>
              <a:t>Mean Square Error (MSE): cumulative squared error of corresponding pixel values between two images</a:t>
            </a:r>
            <a:endParaRPr lang="en-US" altLang="zh-CN" dirty="0"/>
          </a:p>
          <a:p>
            <a:pPr lvl="1"/>
            <a:r>
              <a:rPr lang="en-US" altLang="zh-CN" dirty="0"/>
              <a:t>Spatial Correlation Coefficient (SCC): reveals the frequency correlation level between two images</a:t>
            </a:r>
          </a:p>
          <a:p>
            <a:pPr lvl="1"/>
            <a:r>
              <a:rPr lang="en-US" altLang="zh-CN" dirty="0"/>
              <a:t>……</a:t>
            </a:r>
          </a:p>
          <a:p>
            <a:pPr marL="228600" lvl="1">
              <a:lnSpc>
                <a:spcPct val="100000"/>
              </a:lnSpc>
              <a:spcBef>
                <a:spcPts val="1000"/>
              </a:spcBef>
            </a:pPr>
            <a:endParaRPr lang="en-US" altLang="zh-CN" sz="2800" dirty="0"/>
          </a:p>
          <a:p>
            <a:pPr marL="0" lvl="1" indent="0">
              <a:lnSpc>
                <a:spcPct val="100000"/>
              </a:lnSpc>
              <a:spcBef>
                <a:spcPts val="1000"/>
              </a:spcBef>
              <a:buNone/>
            </a:pPr>
            <a:r>
              <a:rPr lang="en-US" altLang="zh-CN" sz="2800" dirty="0"/>
              <a:t> </a:t>
            </a:r>
          </a:p>
        </p:txBody>
      </p:sp>
      <p:sp>
        <p:nvSpPr>
          <p:cNvPr id="4" name="灯片编号占位符 3"/>
          <p:cNvSpPr>
            <a:spLocks noGrp="1"/>
          </p:cNvSpPr>
          <p:nvPr>
            <p:ph type="sldNum" sz="quarter" idx="12"/>
          </p:nvPr>
        </p:nvSpPr>
        <p:spPr/>
        <p:txBody>
          <a:bodyPr/>
          <a:lstStyle/>
          <a:p>
            <a:fld id="{6D22F896-40B5-4ADD-8801-0D06FADFA095}" type="slidenum">
              <a:rPr lang="en-US" smtClean="0"/>
              <a:pPr/>
              <a:t>11</a:t>
            </a:fld>
            <a:endParaRPr lang="en-US" dirty="0"/>
          </a:p>
        </p:txBody>
      </p:sp>
    </p:spTree>
    <p:extLst>
      <p:ext uri="{BB962C8B-B14F-4D97-AF65-F5344CB8AC3E}">
        <p14:creationId xmlns:p14="http://schemas.microsoft.com/office/powerpoint/2010/main" val="132453992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Identification Experiments</a:t>
            </a:r>
            <a:endParaRPr lang="zh-CN" altLang="en-US" dirty="0"/>
          </a:p>
        </p:txBody>
      </p:sp>
      <p:sp>
        <p:nvSpPr>
          <p:cNvPr id="3" name="内容占位符 2"/>
          <p:cNvSpPr>
            <a:spLocks noGrp="1"/>
          </p:cNvSpPr>
          <p:nvPr>
            <p:ph idx="1"/>
          </p:nvPr>
        </p:nvSpPr>
        <p:spPr>
          <a:xfrm>
            <a:off x="845127" y="1656180"/>
            <a:ext cx="11110311" cy="4700170"/>
          </a:xfrm>
        </p:spPr>
        <p:txBody>
          <a:bodyPr>
            <a:normAutofit/>
          </a:bodyPr>
          <a:lstStyle/>
          <a:p>
            <a:r>
              <a:rPr lang="en-US" altLang="zh-CN" dirty="0"/>
              <a:t>Overall correlation heatmap for similarity metrics and DNN accuracies</a:t>
            </a:r>
            <a:endParaRPr lang="en-US" altLang="zh-CN" sz="2800" dirty="0"/>
          </a:p>
          <a:p>
            <a:pPr marL="0" lvl="1" indent="0">
              <a:lnSpc>
                <a:spcPct val="100000"/>
              </a:lnSpc>
              <a:spcBef>
                <a:spcPts val="1000"/>
              </a:spcBef>
              <a:buNone/>
            </a:pPr>
            <a:r>
              <a:rPr lang="en-US" altLang="zh-CN" sz="2800" dirty="0"/>
              <a:t> </a:t>
            </a:r>
          </a:p>
        </p:txBody>
      </p:sp>
      <p:sp>
        <p:nvSpPr>
          <p:cNvPr id="4" name="灯片编号占位符 3"/>
          <p:cNvSpPr>
            <a:spLocks noGrp="1"/>
          </p:cNvSpPr>
          <p:nvPr>
            <p:ph type="sldNum" sz="quarter" idx="12"/>
          </p:nvPr>
        </p:nvSpPr>
        <p:spPr/>
        <p:txBody>
          <a:bodyPr/>
          <a:lstStyle/>
          <a:p>
            <a:fld id="{6D22F896-40B5-4ADD-8801-0D06FADFA095}" type="slidenum">
              <a:rPr lang="en-US" smtClean="0"/>
              <a:pPr/>
              <a:t>12</a:t>
            </a:fld>
            <a:endParaRPr lang="en-US" dirty="0"/>
          </a:p>
        </p:txBody>
      </p:sp>
      <p:sp>
        <p:nvSpPr>
          <p:cNvPr id="7" name="文本框 6">
            <a:extLst>
              <a:ext uri="{FF2B5EF4-FFF2-40B4-BE49-F238E27FC236}">
                <a16:creationId xmlns:a16="http://schemas.microsoft.com/office/drawing/2014/main" id="{13AC978B-B649-8743-881D-D0B011EABEFA}"/>
              </a:ext>
            </a:extLst>
          </p:cNvPr>
          <p:cNvSpPr txBox="1"/>
          <p:nvPr/>
        </p:nvSpPr>
        <p:spPr>
          <a:xfrm>
            <a:off x="2366810" y="6107935"/>
            <a:ext cx="8233536" cy="400110"/>
          </a:xfrm>
          <a:prstGeom prst="rect">
            <a:avLst/>
          </a:prstGeom>
          <a:noFill/>
        </p:spPr>
        <p:txBody>
          <a:bodyPr wrap="none" rtlCol="0">
            <a:spAutoFit/>
          </a:bodyPr>
          <a:lstStyle/>
          <a:p>
            <a:r>
              <a:rPr kumimoji="1" lang="en-US" altLang="zh-CN" sz="2000" dirty="0">
                <a:solidFill>
                  <a:srgbClr val="FF0000"/>
                </a:solidFill>
              </a:rPr>
              <a:t>The most relevant metric is Mean Spatial Correlation Coefficient (Mean-SCC)</a:t>
            </a:r>
            <a:endParaRPr kumimoji="1" lang="zh-CN" altLang="en-US" sz="2000" dirty="0">
              <a:solidFill>
                <a:srgbClr val="FF0000"/>
              </a:solidFill>
            </a:endParaRPr>
          </a:p>
        </p:txBody>
      </p:sp>
      <p:sp>
        <p:nvSpPr>
          <p:cNvPr id="9" name="Content Placeholder 2">
            <a:extLst>
              <a:ext uri="{FF2B5EF4-FFF2-40B4-BE49-F238E27FC236}">
                <a16:creationId xmlns:a16="http://schemas.microsoft.com/office/drawing/2014/main" id="{3718B36E-CEB1-834D-9E0E-0D0E25C02687}"/>
              </a:ext>
            </a:extLst>
          </p:cNvPr>
          <p:cNvSpPr txBox="1">
            <a:spLocks/>
          </p:cNvSpPr>
          <p:nvPr/>
        </p:nvSpPr>
        <p:spPr>
          <a:xfrm>
            <a:off x="975987" y="1325563"/>
            <a:ext cx="10515600" cy="9929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Wingdings 2" pitchFamily="18" charset="2"/>
              <a:buChar char=""/>
              <a:defRPr sz="2800"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a:lstStyle>
          <a:p>
            <a:endParaRPr lang="en-US" dirty="0"/>
          </a:p>
        </p:txBody>
      </p:sp>
      <p:pic>
        <p:nvPicPr>
          <p:cNvPr id="10" name="Picture 3">
            <a:extLst>
              <a:ext uri="{FF2B5EF4-FFF2-40B4-BE49-F238E27FC236}">
                <a16:creationId xmlns:a16="http://schemas.microsoft.com/office/drawing/2014/main" id="{B5124ED8-D51C-5345-A1AF-08FD790518FA}"/>
              </a:ext>
            </a:extLst>
          </p:cNvPr>
          <p:cNvPicPr/>
          <p:nvPr/>
        </p:nvPicPr>
        <p:blipFill rotWithShape="1">
          <a:blip r:embed="rId3"/>
          <a:srcRect l="22147" t="39075" r="32235" b="2797"/>
          <a:stretch/>
        </p:blipFill>
        <p:spPr bwMode="auto">
          <a:xfrm>
            <a:off x="3764154" y="2366912"/>
            <a:ext cx="4677546" cy="374102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8689254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Identification Experiments</a:t>
            </a:r>
            <a:endParaRPr lang="zh-CN" altLang="en-US" dirty="0"/>
          </a:p>
        </p:txBody>
      </p:sp>
      <p:sp>
        <p:nvSpPr>
          <p:cNvPr id="3" name="内容占位符 2"/>
          <p:cNvSpPr>
            <a:spLocks noGrp="1"/>
          </p:cNvSpPr>
          <p:nvPr>
            <p:ph idx="1"/>
          </p:nvPr>
        </p:nvSpPr>
        <p:spPr>
          <a:xfrm>
            <a:off x="845128" y="1656180"/>
            <a:ext cx="10373332" cy="4700170"/>
          </a:xfrm>
        </p:spPr>
        <p:txBody>
          <a:bodyPr>
            <a:normAutofit/>
          </a:bodyPr>
          <a:lstStyle/>
          <a:p>
            <a:endParaRPr lang="en-US" altLang="zh-CN" dirty="0"/>
          </a:p>
          <a:p>
            <a:pPr marL="228600" lvl="1">
              <a:lnSpc>
                <a:spcPct val="100000"/>
              </a:lnSpc>
              <a:spcBef>
                <a:spcPts val="1000"/>
              </a:spcBef>
            </a:pPr>
            <a:endParaRPr lang="en-US" altLang="zh-CN" sz="2800" dirty="0"/>
          </a:p>
          <a:p>
            <a:pPr marL="0" lvl="1" indent="0">
              <a:lnSpc>
                <a:spcPct val="100000"/>
              </a:lnSpc>
              <a:spcBef>
                <a:spcPts val="1000"/>
              </a:spcBef>
              <a:buNone/>
            </a:pPr>
            <a:r>
              <a:rPr lang="en-US" altLang="zh-CN" sz="2800" dirty="0"/>
              <a:t> </a:t>
            </a:r>
          </a:p>
        </p:txBody>
      </p:sp>
      <p:sp>
        <p:nvSpPr>
          <p:cNvPr id="4" name="灯片编号占位符 3"/>
          <p:cNvSpPr>
            <a:spLocks noGrp="1"/>
          </p:cNvSpPr>
          <p:nvPr>
            <p:ph type="sldNum" sz="quarter" idx="12"/>
          </p:nvPr>
        </p:nvSpPr>
        <p:spPr/>
        <p:txBody>
          <a:bodyPr/>
          <a:lstStyle/>
          <a:p>
            <a:fld id="{6D22F896-40B5-4ADD-8801-0D06FADFA095}" type="slidenum">
              <a:rPr lang="en-US" smtClean="0"/>
              <a:pPr/>
              <a:t>13</a:t>
            </a:fld>
            <a:endParaRPr lang="en-US" dirty="0"/>
          </a:p>
        </p:txBody>
      </p:sp>
      <p:sp>
        <p:nvSpPr>
          <p:cNvPr id="9" name="Content Placeholder 2">
            <a:extLst>
              <a:ext uri="{FF2B5EF4-FFF2-40B4-BE49-F238E27FC236}">
                <a16:creationId xmlns:a16="http://schemas.microsoft.com/office/drawing/2014/main" id="{3718B36E-CEB1-834D-9E0E-0D0E25C02687}"/>
              </a:ext>
            </a:extLst>
          </p:cNvPr>
          <p:cNvSpPr txBox="1">
            <a:spLocks/>
          </p:cNvSpPr>
          <p:nvPr/>
        </p:nvSpPr>
        <p:spPr>
          <a:xfrm>
            <a:off x="975987" y="1325563"/>
            <a:ext cx="10515600" cy="9929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Wingdings 2" pitchFamily="18" charset="2"/>
              <a:buChar char=""/>
              <a:defRPr sz="2800"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a:lstStyle>
          <a:p>
            <a:endParaRPr lang="en-US" dirty="0"/>
          </a:p>
        </p:txBody>
      </p:sp>
      <p:sp>
        <p:nvSpPr>
          <p:cNvPr id="5" name="矩形 4">
            <a:extLst>
              <a:ext uri="{FF2B5EF4-FFF2-40B4-BE49-F238E27FC236}">
                <a16:creationId xmlns:a16="http://schemas.microsoft.com/office/drawing/2014/main" id="{E2BA24F4-9452-694C-963F-FF89E8504DD3}"/>
              </a:ext>
            </a:extLst>
          </p:cNvPr>
          <p:cNvSpPr/>
          <p:nvPr/>
        </p:nvSpPr>
        <p:spPr>
          <a:xfrm>
            <a:off x="845127" y="1873251"/>
            <a:ext cx="11346873" cy="480131"/>
          </a:xfrm>
          <a:prstGeom prst="rect">
            <a:avLst/>
          </a:prstGeom>
        </p:spPr>
        <p:txBody>
          <a:bodyPr wrap="square">
            <a:spAutoFit/>
          </a:bodyPr>
          <a:lstStyle/>
          <a:p>
            <a:pPr marL="228600" indent="-228600">
              <a:lnSpc>
                <a:spcPct val="90000"/>
              </a:lnSpc>
              <a:spcBef>
                <a:spcPts val="1000"/>
              </a:spcBef>
              <a:buFont typeface="Wingdings 2" pitchFamily="18" charset="2"/>
              <a:buChar char=""/>
            </a:pPr>
            <a:r>
              <a:rPr lang="en-US" altLang="zh-CN" sz="2800" dirty="0"/>
              <a:t>Correlation lines between Mean-SCC and DNN accuracies on 3 datasets</a:t>
            </a:r>
            <a:endParaRPr lang="zh-CN" altLang="en-US" sz="2800" dirty="0">
              <a:latin typeface="Times New Roman" panose="02020603050405020304" pitchFamily="18" charset="0"/>
            </a:endParaRPr>
          </a:p>
        </p:txBody>
      </p:sp>
      <p:graphicFrame>
        <p:nvGraphicFramePr>
          <p:cNvPr id="11" name="Chart 3">
            <a:extLst>
              <a:ext uri="{FF2B5EF4-FFF2-40B4-BE49-F238E27FC236}">
                <a16:creationId xmlns:a16="http://schemas.microsoft.com/office/drawing/2014/main" id="{32B5B884-B2D2-8944-8FF2-9DD79CCE84BE}"/>
              </a:ext>
            </a:extLst>
          </p:cNvPr>
          <p:cNvGraphicFramePr/>
          <p:nvPr>
            <p:extLst>
              <p:ext uri="{D42A27DB-BD31-4B8C-83A1-F6EECF244321}">
                <p14:modId xmlns:p14="http://schemas.microsoft.com/office/powerpoint/2010/main" val="45251599"/>
              </p:ext>
            </p:extLst>
          </p:nvPr>
        </p:nvGraphicFramePr>
        <p:xfrm>
          <a:off x="572001" y="2802005"/>
          <a:ext cx="3563271" cy="286981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3">
            <a:extLst>
              <a:ext uri="{FF2B5EF4-FFF2-40B4-BE49-F238E27FC236}">
                <a16:creationId xmlns:a16="http://schemas.microsoft.com/office/drawing/2014/main" id="{DC1F42B3-980C-E745-915E-3BF6867D0883}"/>
              </a:ext>
            </a:extLst>
          </p:cNvPr>
          <p:cNvGraphicFramePr/>
          <p:nvPr>
            <p:extLst>
              <p:ext uri="{D42A27DB-BD31-4B8C-83A1-F6EECF244321}">
                <p14:modId xmlns:p14="http://schemas.microsoft.com/office/powerpoint/2010/main" val="2722287313"/>
              </p:ext>
            </p:extLst>
          </p:nvPr>
        </p:nvGraphicFramePr>
        <p:xfrm>
          <a:off x="3941288" y="2837138"/>
          <a:ext cx="3813689" cy="277809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Chart 3">
            <a:extLst>
              <a:ext uri="{FF2B5EF4-FFF2-40B4-BE49-F238E27FC236}">
                <a16:creationId xmlns:a16="http://schemas.microsoft.com/office/drawing/2014/main" id="{E6597401-701F-5441-8502-4F71CF608FA3}"/>
              </a:ext>
            </a:extLst>
          </p:cNvPr>
          <p:cNvGraphicFramePr/>
          <p:nvPr>
            <p:extLst>
              <p:ext uri="{D42A27DB-BD31-4B8C-83A1-F6EECF244321}">
                <p14:modId xmlns:p14="http://schemas.microsoft.com/office/powerpoint/2010/main" val="520104214"/>
              </p:ext>
            </p:extLst>
          </p:nvPr>
        </p:nvGraphicFramePr>
        <p:xfrm>
          <a:off x="7754977" y="2837138"/>
          <a:ext cx="3950253" cy="2778094"/>
        </p:xfrm>
        <a:graphic>
          <a:graphicData uri="http://schemas.openxmlformats.org/drawingml/2006/chart">
            <c:chart xmlns:c="http://schemas.openxmlformats.org/drawingml/2006/chart" xmlns:r="http://schemas.openxmlformats.org/officeDocument/2006/relationships" r:id="rId5"/>
          </a:graphicData>
        </a:graphic>
      </p:graphicFrame>
      <p:sp>
        <p:nvSpPr>
          <p:cNvPr id="12" name="文本框 11">
            <a:extLst>
              <a:ext uri="{FF2B5EF4-FFF2-40B4-BE49-F238E27FC236}">
                <a16:creationId xmlns:a16="http://schemas.microsoft.com/office/drawing/2014/main" id="{6DD204F0-287C-0D4C-8989-3BAF728456F5}"/>
              </a:ext>
            </a:extLst>
          </p:cNvPr>
          <p:cNvSpPr txBox="1"/>
          <p:nvPr/>
        </p:nvSpPr>
        <p:spPr>
          <a:xfrm>
            <a:off x="3084513" y="5898933"/>
            <a:ext cx="5894562" cy="400110"/>
          </a:xfrm>
          <a:prstGeom prst="rect">
            <a:avLst/>
          </a:prstGeom>
          <a:noFill/>
        </p:spPr>
        <p:txBody>
          <a:bodyPr wrap="none" rtlCol="0">
            <a:spAutoFit/>
          </a:bodyPr>
          <a:lstStyle/>
          <a:p>
            <a:r>
              <a:rPr kumimoji="1" lang="en-US" altLang="zh-CN" sz="2000" dirty="0">
                <a:solidFill>
                  <a:srgbClr val="FF0000"/>
                </a:solidFill>
              </a:rPr>
              <a:t>The higher Mean-SCC value, the higher DNN accuracy</a:t>
            </a:r>
            <a:endParaRPr kumimoji="1" lang="zh-CN" altLang="en-US" sz="2000" dirty="0">
              <a:solidFill>
                <a:srgbClr val="FF0000"/>
              </a:solidFill>
            </a:endParaRPr>
          </a:p>
        </p:txBody>
      </p:sp>
    </p:spTree>
    <p:extLst>
      <p:ext uri="{BB962C8B-B14F-4D97-AF65-F5344CB8AC3E}">
        <p14:creationId xmlns:p14="http://schemas.microsoft.com/office/powerpoint/2010/main" val="22483376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Balance Security and Accuracy</a:t>
            </a:r>
            <a:endParaRPr lang="zh-CN" altLang="en-US" dirty="0"/>
          </a:p>
        </p:txBody>
      </p:sp>
      <p:sp>
        <p:nvSpPr>
          <p:cNvPr id="3" name="内容占位符 2"/>
          <p:cNvSpPr>
            <a:spLocks noGrp="1"/>
          </p:cNvSpPr>
          <p:nvPr>
            <p:ph idx="1"/>
          </p:nvPr>
        </p:nvSpPr>
        <p:spPr>
          <a:xfrm>
            <a:off x="845128" y="1656180"/>
            <a:ext cx="10373332" cy="4700170"/>
          </a:xfrm>
        </p:spPr>
        <p:txBody>
          <a:bodyPr>
            <a:normAutofit/>
          </a:bodyPr>
          <a:lstStyle/>
          <a:p>
            <a:r>
              <a:rPr kumimoji="1" lang="en-US" altLang="zh-CN" dirty="0"/>
              <a:t>We can choose a proper image filtering techniques and parameters according to the Mean-SCC metric.</a:t>
            </a:r>
          </a:p>
          <a:p>
            <a:pPr marL="0" indent="0">
              <a:buNone/>
            </a:pPr>
            <a:endParaRPr kumimoji="1" lang="en-US" altLang="zh-CN" dirty="0"/>
          </a:p>
          <a:p>
            <a:r>
              <a:rPr kumimoji="1" lang="en-US" altLang="zh-CN" dirty="0"/>
              <a:t>Remaining Issues</a:t>
            </a:r>
          </a:p>
          <a:p>
            <a:pPr lvl="1"/>
            <a:r>
              <a:rPr kumimoji="1" lang="en-US" altLang="zh-CN" dirty="0">
                <a:solidFill>
                  <a:schemeClr val="tx2"/>
                </a:solidFill>
              </a:rPr>
              <a:t>In many instances, </a:t>
            </a:r>
            <a:r>
              <a:rPr kumimoji="1" lang="en-US" altLang="zh-CN" dirty="0">
                <a:solidFill>
                  <a:srgbClr val="FF0000"/>
                </a:solidFill>
              </a:rPr>
              <a:t>the DNN accuracy is still not satisfied </a:t>
            </a:r>
            <a:r>
              <a:rPr kumimoji="1" lang="en-US" altLang="zh-CN" dirty="0">
                <a:solidFill>
                  <a:schemeClr val="tx2"/>
                </a:solidFill>
              </a:rPr>
              <a:t>due to low image quality.</a:t>
            </a:r>
          </a:p>
          <a:p>
            <a:pPr marL="457200" lvl="1" indent="0">
              <a:buNone/>
            </a:pPr>
            <a:endParaRPr lang="en-US" altLang="zh-CN" sz="2800" dirty="0"/>
          </a:p>
          <a:p>
            <a:r>
              <a:rPr lang="en-US" altLang="zh-CN" dirty="0"/>
              <a:t>Federated Cloud Based DNN models</a:t>
            </a:r>
          </a:p>
          <a:p>
            <a:pPr lvl="1"/>
            <a:r>
              <a:rPr lang="en-US" altLang="zh-CN" dirty="0"/>
              <a:t>to improve DNN accuracy while protecting user privacy.</a:t>
            </a:r>
          </a:p>
        </p:txBody>
      </p:sp>
      <p:sp>
        <p:nvSpPr>
          <p:cNvPr id="4" name="灯片编号占位符 3"/>
          <p:cNvSpPr>
            <a:spLocks noGrp="1"/>
          </p:cNvSpPr>
          <p:nvPr>
            <p:ph type="sldNum" sz="quarter" idx="12"/>
          </p:nvPr>
        </p:nvSpPr>
        <p:spPr/>
        <p:txBody>
          <a:bodyPr/>
          <a:lstStyle/>
          <a:p>
            <a:fld id="{6D22F896-40B5-4ADD-8801-0D06FADFA095}" type="slidenum">
              <a:rPr lang="en-US" smtClean="0"/>
              <a:pPr/>
              <a:t>14</a:t>
            </a:fld>
            <a:endParaRPr lang="en-US" dirty="0"/>
          </a:p>
        </p:txBody>
      </p:sp>
      <p:sp>
        <p:nvSpPr>
          <p:cNvPr id="9" name="Content Placeholder 2">
            <a:extLst>
              <a:ext uri="{FF2B5EF4-FFF2-40B4-BE49-F238E27FC236}">
                <a16:creationId xmlns:a16="http://schemas.microsoft.com/office/drawing/2014/main" id="{3718B36E-CEB1-834D-9E0E-0D0E25C02687}"/>
              </a:ext>
            </a:extLst>
          </p:cNvPr>
          <p:cNvSpPr txBox="1">
            <a:spLocks/>
          </p:cNvSpPr>
          <p:nvPr/>
        </p:nvSpPr>
        <p:spPr>
          <a:xfrm>
            <a:off x="975987" y="1325563"/>
            <a:ext cx="10515600" cy="9929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Wingdings 2" pitchFamily="18" charset="2"/>
              <a:buChar char=""/>
              <a:defRPr sz="2800"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48610386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Federated Cloud Based DNN Models</a:t>
            </a:r>
            <a:endParaRPr lang="zh-CN" altLang="en-US" dirty="0"/>
          </a:p>
        </p:txBody>
      </p:sp>
      <p:sp>
        <p:nvSpPr>
          <p:cNvPr id="3" name="内容占位符 2"/>
          <p:cNvSpPr>
            <a:spLocks noGrp="1"/>
          </p:cNvSpPr>
          <p:nvPr>
            <p:ph idx="1"/>
          </p:nvPr>
        </p:nvSpPr>
        <p:spPr>
          <a:xfrm>
            <a:off x="666427" y="1656180"/>
            <a:ext cx="11270200" cy="4523957"/>
          </a:xfrm>
        </p:spPr>
        <p:txBody>
          <a:bodyPr/>
          <a:lstStyle/>
          <a:p>
            <a:pPr lvl="0"/>
            <a:r>
              <a:rPr lang="en-US" altLang="zh-CN" dirty="0">
                <a:solidFill>
                  <a:prstClr val="black"/>
                </a:solidFill>
              </a:rPr>
              <a:t>Apply different filtering techniques</a:t>
            </a:r>
          </a:p>
          <a:p>
            <a:pPr lvl="1"/>
            <a:r>
              <a:rPr lang="en-US" altLang="zh-CN" dirty="0">
                <a:solidFill>
                  <a:prstClr val="black"/>
                </a:solidFill>
              </a:rPr>
              <a:t>generate different filtered datasets</a:t>
            </a:r>
          </a:p>
          <a:p>
            <a:pPr lvl="1"/>
            <a:r>
              <a:rPr lang="en-US" altLang="zh-CN" dirty="0">
                <a:solidFill>
                  <a:prstClr val="black"/>
                </a:solidFill>
              </a:rPr>
              <a:t>distort different image information</a:t>
            </a:r>
          </a:p>
          <a:p>
            <a:pPr lvl="1"/>
            <a:endParaRPr lang="en-US" altLang="zh-CN" dirty="0">
              <a:solidFill>
                <a:prstClr val="black"/>
              </a:solidFill>
            </a:endParaRPr>
          </a:p>
          <a:p>
            <a:pPr lvl="0"/>
            <a:r>
              <a:rPr lang="en-US" altLang="zh-CN" dirty="0">
                <a:solidFill>
                  <a:prstClr val="black"/>
                </a:solidFill>
              </a:rPr>
              <a:t>Multiple clouds separately train DNN</a:t>
            </a:r>
            <a:r>
              <a:rPr lang="zh-CN" altLang="en-US" dirty="0">
                <a:solidFill>
                  <a:prstClr val="black"/>
                </a:solidFill>
              </a:rPr>
              <a:t> </a:t>
            </a:r>
            <a:r>
              <a:rPr lang="en-US" altLang="zh-CN" dirty="0">
                <a:solidFill>
                  <a:prstClr val="black"/>
                </a:solidFill>
              </a:rPr>
              <a:t>models</a:t>
            </a:r>
          </a:p>
          <a:p>
            <a:pPr lvl="1"/>
            <a:r>
              <a:rPr lang="en-US" altLang="zh-CN" dirty="0">
                <a:solidFill>
                  <a:prstClr val="black"/>
                </a:solidFill>
              </a:rPr>
              <a:t>high privacy protection levels</a:t>
            </a:r>
          </a:p>
          <a:p>
            <a:pPr lvl="1"/>
            <a:r>
              <a:rPr lang="en-US" altLang="zh-CN" dirty="0">
                <a:solidFill>
                  <a:prstClr val="black"/>
                </a:solidFill>
              </a:rPr>
              <a:t>profile different image features</a:t>
            </a:r>
          </a:p>
          <a:p>
            <a:pPr lvl="1"/>
            <a:endParaRPr lang="en-US" altLang="zh-CN" dirty="0">
              <a:solidFill>
                <a:prstClr val="black"/>
              </a:solidFill>
            </a:endParaRPr>
          </a:p>
          <a:p>
            <a:pPr lvl="0"/>
            <a:r>
              <a:rPr lang="en-US" altLang="zh-CN" dirty="0">
                <a:solidFill>
                  <a:prstClr val="black"/>
                </a:solidFill>
              </a:rPr>
              <a:t>Model Merging</a:t>
            </a:r>
          </a:p>
          <a:p>
            <a:pPr lvl="1"/>
            <a:r>
              <a:rPr lang="en-US" altLang="zh-CN" dirty="0">
                <a:solidFill>
                  <a:prstClr val="black"/>
                </a:solidFill>
              </a:rPr>
              <a:t>merge different models via transfer learning</a:t>
            </a:r>
          </a:p>
          <a:p>
            <a:pPr lvl="1"/>
            <a:endParaRPr lang="en-US" altLang="zh-CN" dirty="0">
              <a:solidFill>
                <a:prstClr val="black"/>
              </a:solidFill>
            </a:endParaRPr>
          </a:p>
          <a:p>
            <a:pPr lvl="1"/>
            <a:endParaRPr lang="en-US" altLang="zh-CN" dirty="0">
              <a:solidFill>
                <a:prstClr val="black"/>
              </a:solidFill>
            </a:endParaRPr>
          </a:p>
          <a:p>
            <a:pPr lvl="1"/>
            <a:endParaRPr lang="en-US" altLang="zh-CN" dirty="0">
              <a:solidFill>
                <a:prstClr val="black"/>
              </a:solidFill>
            </a:endParaRPr>
          </a:p>
          <a:p>
            <a:pPr marL="457200" lvl="1" indent="0">
              <a:buNone/>
            </a:pPr>
            <a:endParaRPr lang="zh-CN" altLang="en-US" b="1" dirty="0"/>
          </a:p>
        </p:txBody>
      </p:sp>
      <p:sp>
        <p:nvSpPr>
          <p:cNvPr id="4" name="灯片编号占位符 3"/>
          <p:cNvSpPr>
            <a:spLocks noGrp="1"/>
          </p:cNvSpPr>
          <p:nvPr>
            <p:ph type="sldNum" sz="quarter" idx="12"/>
          </p:nvPr>
        </p:nvSpPr>
        <p:spPr/>
        <p:txBody>
          <a:bodyPr/>
          <a:lstStyle/>
          <a:p>
            <a:fld id="{6D22F896-40B5-4ADD-8801-0D06FADFA095}" type="slidenum">
              <a:rPr lang="en-US" smtClean="0"/>
              <a:pPr/>
              <a:t>15</a:t>
            </a:fld>
            <a:endParaRPr lang="en-US" dirty="0"/>
          </a:p>
        </p:txBody>
      </p:sp>
      <p:pic>
        <p:nvPicPr>
          <p:cNvPr id="5" name="Picture 3">
            <a:extLst>
              <a:ext uri="{FF2B5EF4-FFF2-40B4-BE49-F238E27FC236}">
                <a16:creationId xmlns:a16="http://schemas.microsoft.com/office/drawing/2014/main" id="{331A28A9-B99D-8C48-9095-5404B8895D2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640664" y="2061274"/>
            <a:ext cx="4551336" cy="3799343"/>
          </a:xfrm>
          <a:prstGeom prst="rect">
            <a:avLst/>
          </a:prstGeom>
          <a:noFill/>
        </p:spPr>
      </p:pic>
    </p:spTree>
    <p:extLst>
      <p:ext uri="{BB962C8B-B14F-4D97-AF65-F5344CB8AC3E}">
        <p14:creationId xmlns:p14="http://schemas.microsoft.com/office/powerpoint/2010/main" val="39465917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Model Merging</a:t>
            </a:r>
          </a:p>
        </p:txBody>
      </p:sp>
      <p:sp>
        <p:nvSpPr>
          <p:cNvPr id="3" name="内容占位符 2"/>
          <p:cNvSpPr>
            <a:spLocks noGrp="1"/>
          </p:cNvSpPr>
          <p:nvPr>
            <p:ph idx="1"/>
          </p:nvPr>
        </p:nvSpPr>
        <p:spPr/>
        <p:txBody>
          <a:bodyPr/>
          <a:lstStyle/>
          <a:p>
            <a:r>
              <a:rPr lang="en-US" altLang="zh-CN" dirty="0"/>
              <a:t>Transfer Learning</a:t>
            </a:r>
          </a:p>
          <a:p>
            <a:pPr lvl="1"/>
            <a:r>
              <a:rPr lang="en-US" altLang="zh-CN" dirty="0"/>
              <a:t>add several classification layers on original DNN models</a:t>
            </a:r>
          </a:p>
          <a:p>
            <a:pPr lvl="1"/>
            <a:r>
              <a:rPr lang="en-US" altLang="zh-CN" dirty="0"/>
              <a:t>optimize the parameters of additional layers</a:t>
            </a:r>
          </a:p>
          <a:p>
            <a:pPr marL="457200" lvl="1" indent="0">
              <a:buNone/>
            </a:pPr>
            <a:endParaRPr lang="en-US" altLang="zh-CN" dirty="0"/>
          </a:p>
          <a:p>
            <a:r>
              <a:rPr lang="en-US" altLang="zh-CN" dirty="0"/>
              <a:t>Hierarchical Transfer Learning</a:t>
            </a:r>
          </a:p>
          <a:p>
            <a:pPr lvl="1"/>
            <a:r>
              <a:rPr lang="en-US" altLang="zh-CN" dirty="0"/>
              <a:t>Tree Leaf</a:t>
            </a:r>
          </a:p>
          <a:p>
            <a:pPr marL="457200" lvl="1" indent="0">
              <a:buNone/>
            </a:pPr>
            <a:r>
              <a:rPr lang="en-US" altLang="zh-CN" dirty="0"/>
              <a:t>	original DNN model</a:t>
            </a:r>
          </a:p>
          <a:p>
            <a:pPr lvl="1"/>
            <a:r>
              <a:rPr lang="en-US" altLang="zh-CN" dirty="0"/>
              <a:t>Tree Node</a:t>
            </a:r>
          </a:p>
          <a:p>
            <a:pPr marL="457200" lvl="1" indent="0">
              <a:buNone/>
            </a:pPr>
            <a:r>
              <a:rPr lang="en-US" altLang="zh-CN" dirty="0"/>
              <a:t>	 classification layer upon lower layers</a:t>
            </a:r>
          </a:p>
          <a:p>
            <a:pPr marL="457200" lvl="1" indent="0">
              <a:buNone/>
            </a:pPr>
            <a:endParaRPr lang="en-US" altLang="zh-CN" dirty="0"/>
          </a:p>
          <a:p>
            <a:pPr marL="457200" lvl="1" indent="0">
              <a:buNone/>
            </a:pPr>
            <a:endParaRPr lang="en-US" altLang="zh-CN" dirty="0"/>
          </a:p>
        </p:txBody>
      </p:sp>
      <p:sp>
        <p:nvSpPr>
          <p:cNvPr id="4" name="灯片编号占位符 3"/>
          <p:cNvSpPr>
            <a:spLocks noGrp="1"/>
          </p:cNvSpPr>
          <p:nvPr>
            <p:ph type="sldNum" sz="quarter" idx="12"/>
          </p:nvPr>
        </p:nvSpPr>
        <p:spPr/>
        <p:txBody>
          <a:bodyPr/>
          <a:lstStyle/>
          <a:p>
            <a:fld id="{6D22F896-40B5-4ADD-8801-0D06FADFA095}" type="slidenum">
              <a:rPr lang="en-US" smtClean="0"/>
              <a:pPr/>
              <a:t>16</a:t>
            </a:fld>
            <a:endParaRPr lang="en-US" dirty="0"/>
          </a:p>
        </p:txBody>
      </p:sp>
      <p:pic>
        <p:nvPicPr>
          <p:cNvPr id="11" name="图片 10">
            <a:extLst>
              <a:ext uri="{FF2B5EF4-FFF2-40B4-BE49-F238E27FC236}">
                <a16:creationId xmlns:a16="http://schemas.microsoft.com/office/drawing/2014/main" id="{3CFFC80D-D4DE-5744-A016-73B07B9C2FEB}"/>
              </a:ext>
            </a:extLst>
          </p:cNvPr>
          <p:cNvPicPr>
            <a:picLocks noChangeAspect="1"/>
          </p:cNvPicPr>
          <p:nvPr/>
        </p:nvPicPr>
        <p:blipFill>
          <a:blip r:embed="rId3"/>
          <a:stretch>
            <a:fillRect/>
          </a:stretch>
        </p:blipFill>
        <p:spPr>
          <a:xfrm>
            <a:off x="7426411" y="2797258"/>
            <a:ext cx="4080405" cy="2614628"/>
          </a:xfrm>
          <a:prstGeom prst="rect">
            <a:avLst/>
          </a:prstGeom>
        </p:spPr>
      </p:pic>
    </p:spTree>
    <p:extLst>
      <p:ext uri="{BB962C8B-B14F-4D97-AF65-F5344CB8AC3E}">
        <p14:creationId xmlns:p14="http://schemas.microsoft.com/office/powerpoint/2010/main" val="309752423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Model Merging</a:t>
            </a:r>
            <a:endParaRPr lang="zh-CN" altLang="en-US" dirty="0"/>
          </a:p>
        </p:txBody>
      </p:sp>
      <p:sp>
        <p:nvSpPr>
          <p:cNvPr id="4" name="灯片编号占位符 3"/>
          <p:cNvSpPr>
            <a:spLocks noGrp="1"/>
          </p:cNvSpPr>
          <p:nvPr>
            <p:ph type="sldNum" sz="quarter" idx="12"/>
          </p:nvPr>
        </p:nvSpPr>
        <p:spPr/>
        <p:txBody>
          <a:bodyPr/>
          <a:lstStyle/>
          <a:p>
            <a:fld id="{6D22F896-40B5-4ADD-8801-0D06FADFA095}" type="slidenum">
              <a:rPr lang="en-US" smtClean="0"/>
              <a:pPr/>
              <a:t>17</a:t>
            </a:fld>
            <a:endParaRPr lang="en-US" dirty="0"/>
          </a:p>
        </p:txBody>
      </p:sp>
      <p:pic>
        <p:nvPicPr>
          <p:cNvPr id="6" name="Picture 3">
            <a:extLst>
              <a:ext uri="{FF2B5EF4-FFF2-40B4-BE49-F238E27FC236}">
                <a16:creationId xmlns:a16="http://schemas.microsoft.com/office/drawing/2014/main" id="{435CA001-F426-4344-A44B-B435D61CCD25}"/>
              </a:ext>
            </a:extLst>
          </p:cNvPr>
          <p:cNvPicPr>
            <a:picLocks noGr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24106" y="2096803"/>
            <a:ext cx="3621331" cy="3714002"/>
          </a:xfrm>
          <a:prstGeom prst="rect">
            <a:avLst/>
          </a:prstGeom>
          <a:noFill/>
        </p:spPr>
      </p:pic>
      <p:sp>
        <p:nvSpPr>
          <p:cNvPr id="11" name="内容占位符 2">
            <a:extLst>
              <a:ext uri="{FF2B5EF4-FFF2-40B4-BE49-F238E27FC236}">
                <a16:creationId xmlns:a16="http://schemas.microsoft.com/office/drawing/2014/main" id="{F300BCB0-33D9-E543-BA45-5693BA97DC98}"/>
              </a:ext>
            </a:extLst>
          </p:cNvPr>
          <p:cNvSpPr txBox="1">
            <a:spLocks/>
          </p:cNvSpPr>
          <p:nvPr/>
        </p:nvSpPr>
        <p:spPr>
          <a:xfrm>
            <a:off x="845127" y="1656180"/>
            <a:ext cx="10515600" cy="45239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Wingdings 2" pitchFamily="18" charset="2"/>
              <a:buChar char=""/>
              <a:defRPr sz="2800"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a:lstStyle>
          <a:p>
            <a:pPr marL="457200" lvl="1" indent="0">
              <a:buFont typeface="Wingdings 2" pitchFamily="18" charset="2"/>
              <a:buNone/>
            </a:pPr>
            <a:endParaRPr lang="en-US" altLang="zh-CN" dirty="0"/>
          </a:p>
          <a:p>
            <a:pPr marL="457200" lvl="1" indent="0">
              <a:buFont typeface="Wingdings 2" pitchFamily="18" charset="2"/>
              <a:buNone/>
            </a:pPr>
            <a:endParaRPr lang="en-US" altLang="zh-CN" dirty="0"/>
          </a:p>
        </p:txBody>
      </p:sp>
      <p:sp>
        <p:nvSpPr>
          <p:cNvPr id="12" name="文本框 11">
            <a:extLst>
              <a:ext uri="{FF2B5EF4-FFF2-40B4-BE49-F238E27FC236}">
                <a16:creationId xmlns:a16="http://schemas.microsoft.com/office/drawing/2014/main" id="{0AB57129-6A58-8945-86DF-31BAE29B206A}"/>
              </a:ext>
            </a:extLst>
          </p:cNvPr>
          <p:cNvSpPr txBox="1"/>
          <p:nvPr/>
        </p:nvSpPr>
        <p:spPr>
          <a:xfrm>
            <a:off x="1804886" y="6094243"/>
            <a:ext cx="2800767" cy="369332"/>
          </a:xfrm>
          <a:prstGeom prst="rect">
            <a:avLst/>
          </a:prstGeom>
          <a:noFill/>
        </p:spPr>
        <p:txBody>
          <a:bodyPr wrap="none" rtlCol="0">
            <a:spAutoFit/>
          </a:bodyPr>
          <a:lstStyle/>
          <a:p>
            <a:r>
              <a:rPr lang="en-US" altLang="zh-CN" dirty="0"/>
              <a:t>2-Cloud Federated Learning</a:t>
            </a:r>
            <a:endParaRPr lang="zh-CN" altLang="en-US" dirty="0"/>
          </a:p>
        </p:txBody>
      </p:sp>
      <p:pic>
        <p:nvPicPr>
          <p:cNvPr id="14" name="Picture 3">
            <a:extLst>
              <a:ext uri="{FF2B5EF4-FFF2-40B4-BE49-F238E27FC236}">
                <a16:creationId xmlns:a16="http://schemas.microsoft.com/office/drawing/2014/main" id="{82844941-0E37-FE44-B187-6E5EB32B593E}"/>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65897" y="1763687"/>
            <a:ext cx="4799893" cy="4229680"/>
          </a:xfrm>
          <a:prstGeom prst="rect">
            <a:avLst/>
          </a:prstGeom>
          <a:noFill/>
          <a:ln>
            <a:noFill/>
          </a:ln>
        </p:spPr>
      </p:pic>
      <p:sp>
        <p:nvSpPr>
          <p:cNvPr id="15" name="文本框 14">
            <a:extLst>
              <a:ext uri="{FF2B5EF4-FFF2-40B4-BE49-F238E27FC236}">
                <a16:creationId xmlns:a16="http://schemas.microsoft.com/office/drawing/2014/main" id="{CB7408A0-8C16-0741-832A-DD1ED669A232}"/>
              </a:ext>
            </a:extLst>
          </p:cNvPr>
          <p:cNvSpPr txBox="1"/>
          <p:nvPr/>
        </p:nvSpPr>
        <p:spPr>
          <a:xfrm>
            <a:off x="6876533" y="6169580"/>
            <a:ext cx="2800767" cy="369332"/>
          </a:xfrm>
          <a:prstGeom prst="rect">
            <a:avLst/>
          </a:prstGeom>
          <a:noFill/>
        </p:spPr>
        <p:txBody>
          <a:bodyPr wrap="none" rtlCol="0">
            <a:spAutoFit/>
          </a:bodyPr>
          <a:lstStyle/>
          <a:p>
            <a:r>
              <a:rPr lang="en-US" altLang="zh-CN" dirty="0"/>
              <a:t>4-Cloud Federated Learning</a:t>
            </a:r>
            <a:endParaRPr lang="zh-CN" altLang="en-US" dirty="0"/>
          </a:p>
        </p:txBody>
      </p:sp>
    </p:spTree>
    <p:extLst>
      <p:ext uri="{BB962C8B-B14F-4D97-AF65-F5344CB8AC3E}">
        <p14:creationId xmlns:p14="http://schemas.microsoft.com/office/powerpoint/2010/main" val="16529761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Experiments</a:t>
            </a:r>
            <a:endParaRPr lang="zh-CN" altLang="en-US" dirty="0"/>
          </a:p>
        </p:txBody>
      </p:sp>
      <p:sp>
        <p:nvSpPr>
          <p:cNvPr id="3" name="内容占位符 2"/>
          <p:cNvSpPr>
            <a:spLocks noGrp="1"/>
          </p:cNvSpPr>
          <p:nvPr>
            <p:ph idx="1"/>
          </p:nvPr>
        </p:nvSpPr>
        <p:spPr/>
        <p:txBody>
          <a:bodyPr/>
          <a:lstStyle/>
          <a:p>
            <a:r>
              <a:rPr lang="en-US" altLang="zh-CN" dirty="0"/>
              <a:t>STL10 dataset</a:t>
            </a:r>
          </a:p>
          <a:p>
            <a:r>
              <a:rPr lang="en-US" altLang="zh-CN" dirty="0"/>
              <a:t>choose proper parameters and types of filtering techniques</a:t>
            </a:r>
          </a:p>
          <a:p>
            <a:pPr lvl="1"/>
            <a:r>
              <a:rPr lang="en-US" altLang="zh-CN" dirty="0"/>
              <a:t>Mean-SCC values between 0.5 and 0.8</a:t>
            </a:r>
          </a:p>
          <a:p>
            <a:pPr lvl="1"/>
            <a:r>
              <a:rPr lang="en-US" altLang="zh-CN" dirty="0"/>
              <a:t>(1) Blur_1,  (2) JPEG_30,  (3) MedianFilter_3,  (4)  CONTOUR,  (5) EMBOSS,  (6) FIND_EDGES </a:t>
            </a:r>
          </a:p>
          <a:p>
            <a:pPr marL="0" indent="0">
              <a:buNone/>
            </a:pPr>
            <a:endParaRPr lang="en-US" altLang="zh-CN" dirty="0"/>
          </a:p>
        </p:txBody>
      </p:sp>
      <p:sp>
        <p:nvSpPr>
          <p:cNvPr id="4" name="灯片编号占位符 3"/>
          <p:cNvSpPr>
            <a:spLocks noGrp="1"/>
          </p:cNvSpPr>
          <p:nvPr>
            <p:ph type="sldNum" sz="quarter" idx="12"/>
          </p:nvPr>
        </p:nvSpPr>
        <p:spPr/>
        <p:txBody>
          <a:bodyPr/>
          <a:lstStyle/>
          <a:p>
            <a:fld id="{6D22F896-40B5-4ADD-8801-0D06FADFA095}" type="slidenum">
              <a:rPr lang="en-US" smtClean="0"/>
              <a:pPr/>
              <a:t>18</a:t>
            </a:fld>
            <a:endParaRPr lang="en-US" dirty="0"/>
          </a:p>
        </p:txBody>
      </p:sp>
    </p:spTree>
    <p:extLst>
      <p:ext uri="{BB962C8B-B14F-4D97-AF65-F5344CB8AC3E}">
        <p14:creationId xmlns:p14="http://schemas.microsoft.com/office/powerpoint/2010/main" val="60966487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Experiments</a:t>
            </a:r>
            <a:endParaRPr lang="zh-CN" altLang="en-US" dirty="0"/>
          </a:p>
        </p:txBody>
      </p:sp>
      <p:pic>
        <p:nvPicPr>
          <p:cNvPr id="6" name="内容占位符 5" descr="图片包含 屏幕截图&#10;&#10;描述已自动生成">
            <a:extLst>
              <a:ext uri="{FF2B5EF4-FFF2-40B4-BE49-F238E27FC236}">
                <a16:creationId xmlns:a16="http://schemas.microsoft.com/office/drawing/2014/main" id="{3E5E1CE8-319B-664C-B3B7-A66E90050BE3}"/>
              </a:ext>
            </a:extLst>
          </p:cNvPr>
          <p:cNvPicPr>
            <a:picLocks noGrp="1" noChangeAspect="1"/>
          </p:cNvPicPr>
          <p:nvPr>
            <p:ph idx="1"/>
          </p:nvPr>
        </p:nvPicPr>
        <p:blipFill>
          <a:blip r:embed="rId3"/>
          <a:stretch>
            <a:fillRect/>
          </a:stretch>
        </p:blipFill>
        <p:spPr>
          <a:xfrm>
            <a:off x="845127" y="2226503"/>
            <a:ext cx="8056607" cy="4312410"/>
          </a:xfrm>
        </p:spPr>
      </p:pic>
      <p:sp>
        <p:nvSpPr>
          <p:cNvPr id="4" name="灯片编号占位符 3"/>
          <p:cNvSpPr>
            <a:spLocks noGrp="1"/>
          </p:cNvSpPr>
          <p:nvPr>
            <p:ph type="sldNum" sz="quarter" idx="12"/>
          </p:nvPr>
        </p:nvSpPr>
        <p:spPr/>
        <p:txBody>
          <a:bodyPr/>
          <a:lstStyle/>
          <a:p>
            <a:fld id="{6D22F896-40B5-4ADD-8801-0D06FADFA095}" type="slidenum">
              <a:rPr lang="en-US" smtClean="0"/>
              <a:pPr/>
              <a:t>19</a:t>
            </a:fld>
            <a:endParaRPr lang="en-US" dirty="0"/>
          </a:p>
        </p:txBody>
      </p:sp>
      <p:sp>
        <p:nvSpPr>
          <p:cNvPr id="9" name="内容占位符 2">
            <a:extLst>
              <a:ext uri="{FF2B5EF4-FFF2-40B4-BE49-F238E27FC236}">
                <a16:creationId xmlns:a16="http://schemas.microsoft.com/office/drawing/2014/main" id="{A229808A-B95B-AA40-9401-9242000B1CC4}"/>
              </a:ext>
            </a:extLst>
          </p:cNvPr>
          <p:cNvSpPr txBox="1">
            <a:spLocks/>
          </p:cNvSpPr>
          <p:nvPr/>
        </p:nvSpPr>
        <p:spPr>
          <a:xfrm>
            <a:off x="845127" y="1656180"/>
            <a:ext cx="10515600" cy="4700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Wingdings 2" pitchFamily="18" charset="2"/>
              <a:buChar char=""/>
              <a:defRPr sz="2800" kern="1200" baseline="0">
                <a:solidFill>
                  <a:schemeClr val="tx1"/>
                </a:solidFill>
                <a:latin typeface="Times New Roman" panose="02020603050405020304" pitchFamily="18" charset="0"/>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baseline="0">
                <a:solidFill>
                  <a:schemeClr val="tx1"/>
                </a:solidFill>
                <a:latin typeface="Times New Roman" panose="02020603050405020304" pitchFamily="18" charset="0"/>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baseline="0">
                <a:solidFill>
                  <a:schemeClr val="tx1"/>
                </a:solidFill>
                <a:latin typeface="Times New Roman" panose="02020603050405020304" pitchFamily="18" charset="0"/>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Times New Roman" panose="02020603050405020304" pitchFamily="18" charset="0"/>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Times New Roman" panose="02020603050405020304" pitchFamily="18" charset="0"/>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a:lstStyle>
          <a:p>
            <a:r>
              <a:rPr lang="en-US" altLang="zh-CN" dirty="0"/>
              <a:t>2-Cloud Federated Learning Results</a:t>
            </a:r>
          </a:p>
        </p:txBody>
      </p:sp>
      <p:sp>
        <p:nvSpPr>
          <p:cNvPr id="3" name="矩形 2">
            <a:extLst>
              <a:ext uri="{FF2B5EF4-FFF2-40B4-BE49-F238E27FC236}">
                <a16:creationId xmlns:a16="http://schemas.microsoft.com/office/drawing/2014/main" id="{F84FE57C-EBFC-E545-BF86-FDE248AABE4C}"/>
              </a:ext>
            </a:extLst>
          </p:cNvPr>
          <p:cNvSpPr/>
          <p:nvPr/>
        </p:nvSpPr>
        <p:spPr>
          <a:xfrm>
            <a:off x="8761057" y="4847877"/>
            <a:ext cx="3636097" cy="707886"/>
          </a:xfrm>
          <a:prstGeom prst="rect">
            <a:avLst/>
          </a:prstGeom>
        </p:spPr>
        <p:txBody>
          <a:bodyPr wrap="square">
            <a:spAutoFit/>
          </a:bodyPr>
          <a:lstStyle/>
          <a:p>
            <a:r>
              <a:rPr lang="en-US" altLang="zh-CN" sz="2000" dirty="0">
                <a:solidFill>
                  <a:srgbClr val="FF0000"/>
                </a:solidFill>
              </a:rPr>
              <a:t>Original DNN model shows the testing accuracy of </a:t>
            </a:r>
            <a:r>
              <a:rPr lang="en-US" altLang="zh-CN" sz="2000" b="1" dirty="0">
                <a:solidFill>
                  <a:srgbClr val="FF0000"/>
                </a:solidFill>
              </a:rPr>
              <a:t>0.959</a:t>
            </a:r>
            <a:endParaRPr lang="en-US" altLang="zh-CN" sz="2000" dirty="0">
              <a:solidFill>
                <a:srgbClr val="FF0000"/>
              </a:solidFill>
            </a:endParaRPr>
          </a:p>
        </p:txBody>
      </p:sp>
    </p:spTree>
    <p:extLst>
      <p:ext uri="{BB962C8B-B14F-4D97-AF65-F5344CB8AC3E}">
        <p14:creationId xmlns:p14="http://schemas.microsoft.com/office/powerpoint/2010/main" val="123678284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Outline</a:t>
            </a:r>
            <a:endParaRPr lang="zh-CN" altLang="en-US" dirty="0">
              <a:solidFill>
                <a:srgbClr val="006940"/>
              </a:solidFill>
            </a:endParaRPr>
          </a:p>
        </p:txBody>
      </p:sp>
      <p:sp>
        <p:nvSpPr>
          <p:cNvPr id="3" name="内容占位符 2"/>
          <p:cNvSpPr>
            <a:spLocks noGrp="1"/>
          </p:cNvSpPr>
          <p:nvPr>
            <p:ph idx="1"/>
          </p:nvPr>
        </p:nvSpPr>
        <p:spPr>
          <a:xfrm>
            <a:off x="845127" y="1683660"/>
            <a:ext cx="10515600" cy="4808580"/>
          </a:xfrm>
        </p:spPr>
        <p:txBody>
          <a:bodyPr>
            <a:normAutofit/>
          </a:bodyPr>
          <a:lstStyle/>
          <a:p>
            <a:r>
              <a:rPr lang="en-US" altLang="zh-CN" dirty="0"/>
              <a:t>Background</a:t>
            </a:r>
          </a:p>
          <a:p>
            <a:r>
              <a:rPr lang="en-US" altLang="zh-CN" dirty="0"/>
              <a:t>Challenges and Goals</a:t>
            </a:r>
          </a:p>
          <a:p>
            <a:r>
              <a:rPr lang="en-US" altLang="zh-CN" dirty="0"/>
              <a:t>Overview of Privacy Protection</a:t>
            </a:r>
          </a:p>
          <a:p>
            <a:r>
              <a:rPr lang="en-US" altLang="zh-CN" dirty="0"/>
              <a:t>Identification of Similarity Metrics</a:t>
            </a:r>
          </a:p>
          <a:p>
            <a:r>
              <a:rPr lang="en-US" altLang="zh-CN" dirty="0"/>
              <a:t>Federated Cloud Based DNN Models</a:t>
            </a:r>
          </a:p>
          <a:p>
            <a:r>
              <a:rPr lang="en-US" altLang="zh-CN" dirty="0"/>
              <a:t>Experiments</a:t>
            </a:r>
            <a:endParaRPr lang="zh-CN" altLang="en-US" dirty="0"/>
          </a:p>
        </p:txBody>
      </p:sp>
      <p:sp>
        <p:nvSpPr>
          <p:cNvPr id="6" name="灯片编号占位符 5"/>
          <p:cNvSpPr>
            <a:spLocks noGrp="1"/>
          </p:cNvSpPr>
          <p:nvPr>
            <p:ph type="sldNum" sz="quarter" idx="12"/>
          </p:nvPr>
        </p:nvSpPr>
        <p:spPr/>
        <p:txBody>
          <a:bodyPr/>
          <a:lstStyle/>
          <a:p>
            <a:fld id="{6D22F896-40B5-4ADD-8801-0D06FADFA095}" type="slidenum">
              <a:rPr lang="en-US" smtClean="0"/>
              <a:pPr/>
              <a:t>2</a:t>
            </a:fld>
            <a:endParaRPr lang="en-US" dirty="0"/>
          </a:p>
        </p:txBody>
      </p:sp>
    </p:spTree>
    <p:extLst>
      <p:ext uri="{BB962C8B-B14F-4D97-AF65-F5344CB8AC3E}">
        <p14:creationId xmlns:p14="http://schemas.microsoft.com/office/powerpoint/2010/main" val="273069542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Experiments</a:t>
            </a:r>
            <a:endParaRPr lang="zh-CN" altLang="en-US" dirty="0"/>
          </a:p>
        </p:txBody>
      </p:sp>
      <p:sp>
        <p:nvSpPr>
          <p:cNvPr id="3" name="内容占位符 2"/>
          <p:cNvSpPr>
            <a:spLocks noGrp="1"/>
          </p:cNvSpPr>
          <p:nvPr>
            <p:ph idx="1"/>
          </p:nvPr>
        </p:nvSpPr>
        <p:spPr/>
        <p:txBody>
          <a:bodyPr/>
          <a:lstStyle/>
          <a:p>
            <a:r>
              <a:rPr lang="en-US" altLang="zh-CN" dirty="0"/>
              <a:t>4-Cloud Federated Learning Results</a:t>
            </a:r>
          </a:p>
        </p:txBody>
      </p:sp>
      <p:sp>
        <p:nvSpPr>
          <p:cNvPr id="4" name="灯片编号占位符 3"/>
          <p:cNvSpPr>
            <a:spLocks noGrp="1"/>
          </p:cNvSpPr>
          <p:nvPr>
            <p:ph type="sldNum" sz="quarter" idx="12"/>
          </p:nvPr>
        </p:nvSpPr>
        <p:spPr/>
        <p:txBody>
          <a:bodyPr/>
          <a:lstStyle/>
          <a:p>
            <a:fld id="{6D22F896-40B5-4ADD-8801-0D06FADFA095}" type="slidenum">
              <a:rPr lang="en-US" smtClean="0"/>
              <a:pPr/>
              <a:t>20</a:t>
            </a:fld>
            <a:endParaRPr lang="en-US" dirty="0"/>
          </a:p>
        </p:txBody>
      </p:sp>
      <p:pic>
        <p:nvPicPr>
          <p:cNvPr id="27" name="图片 26" descr="图片包含 屏幕截图&#10;&#10;描述已自动生成">
            <a:extLst>
              <a:ext uri="{FF2B5EF4-FFF2-40B4-BE49-F238E27FC236}">
                <a16:creationId xmlns:a16="http://schemas.microsoft.com/office/drawing/2014/main" id="{141C7526-8B9B-4E4A-B4BF-7ABAF301A0E8}"/>
              </a:ext>
            </a:extLst>
          </p:cNvPr>
          <p:cNvPicPr>
            <a:picLocks noChangeAspect="1"/>
          </p:cNvPicPr>
          <p:nvPr/>
        </p:nvPicPr>
        <p:blipFill>
          <a:blip r:embed="rId3"/>
          <a:stretch>
            <a:fillRect/>
          </a:stretch>
        </p:blipFill>
        <p:spPr>
          <a:xfrm>
            <a:off x="1742303" y="2298352"/>
            <a:ext cx="7261139" cy="4057998"/>
          </a:xfrm>
          <a:prstGeom prst="rect">
            <a:avLst/>
          </a:prstGeom>
        </p:spPr>
      </p:pic>
    </p:spTree>
    <p:extLst>
      <p:ext uri="{BB962C8B-B14F-4D97-AF65-F5344CB8AC3E}">
        <p14:creationId xmlns:p14="http://schemas.microsoft.com/office/powerpoint/2010/main" val="197695752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Conclusions</a:t>
            </a:r>
            <a:endParaRPr lang="zh-CN" altLang="en-US" dirty="0"/>
          </a:p>
        </p:txBody>
      </p:sp>
      <p:sp>
        <p:nvSpPr>
          <p:cNvPr id="3" name="内容占位符 2"/>
          <p:cNvSpPr>
            <a:spLocks noGrp="1"/>
          </p:cNvSpPr>
          <p:nvPr>
            <p:ph idx="1"/>
          </p:nvPr>
        </p:nvSpPr>
        <p:spPr/>
        <p:txBody>
          <a:bodyPr>
            <a:normAutofit/>
          </a:bodyPr>
          <a:lstStyle/>
          <a:p>
            <a:r>
              <a:rPr lang="en-US" altLang="zh-CN" dirty="0"/>
              <a:t>New mechanism for privacy preserving Cloud-based DNN training/classification.</a:t>
            </a:r>
          </a:p>
          <a:p>
            <a:pPr lvl="1"/>
            <a:r>
              <a:rPr lang="en-US" altLang="zh-CN" dirty="0"/>
              <a:t>Use image filtering techniques for application specific privacy protection.</a:t>
            </a:r>
          </a:p>
          <a:p>
            <a:r>
              <a:rPr lang="en-US" altLang="zh-CN" dirty="0"/>
              <a:t>Identification of  similarity metrics</a:t>
            </a:r>
          </a:p>
          <a:p>
            <a:pPr lvl="1"/>
            <a:r>
              <a:rPr lang="en-US" altLang="zh-CN" dirty="0"/>
              <a:t>Indicate privacy protection levels</a:t>
            </a:r>
          </a:p>
          <a:p>
            <a:pPr lvl="1"/>
            <a:r>
              <a:rPr lang="en-US" altLang="zh-CN" dirty="0"/>
              <a:t>Reveal DNN accuracies</a:t>
            </a:r>
          </a:p>
          <a:p>
            <a:r>
              <a:rPr lang="en-US" altLang="zh-CN" dirty="0"/>
              <a:t>Federated-Cloud based DNN learning model is proposed for enhancing the DNN accuracy while providing privacy protection</a:t>
            </a:r>
          </a:p>
        </p:txBody>
      </p:sp>
      <p:sp>
        <p:nvSpPr>
          <p:cNvPr id="4" name="灯片编号占位符 3"/>
          <p:cNvSpPr>
            <a:spLocks noGrp="1"/>
          </p:cNvSpPr>
          <p:nvPr>
            <p:ph type="sldNum" sz="quarter" idx="12"/>
          </p:nvPr>
        </p:nvSpPr>
        <p:spPr/>
        <p:txBody>
          <a:bodyPr/>
          <a:lstStyle/>
          <a:p>
            <a:fld id="{6D22F896-40B5-4ADD-8801-0D06FADFA095}" type="slidenum">
              <a:rPr lang="en-US" smtClean="0"/>
              <a:pPr/>
              <a:t>21</a:t>
            </a:fld>
            <a:endParaRPr lang="en-US" dirty="0"/>
          </a:p>
        </p:txBody>
      </p:sp>
    </p:spTree>
    <p:extLst>
      <p:ext uri="{BB962C8B-B14F-4D97-AF65-F5344CB8AC3E}">
        <p14:creationId xmlns:p14="http://schemas.microsoft.com/office/powerpoint/2010/main" val="229416234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0277" y="3204210"/>
            <a:ext cx="5403273" cy="1023735"/>
          </a:xfrm>
        </p:spPr>
        <p:txBody>
          <a:bodyPr>
            <a:noAutofit/>
          </a:bodyPr>
          <a:lstStyle/>
          <a:p>
            <a:r>
              <a:rPr lang="en-US" altLang="zh-CN" sz="6600" dirty="0"/>
              <a:t>Thank you!</a:t>
            </a:r>
            <a:endParaRPr lang="zh-CN" altLang="en-US" sz="6600" dirty="0"/>
          </a:p>
        </p:txBody>
      </p:sp>
      <p:sp>
        <p:nvSpPr>
          <p:cNvPr id="4" name="灯片编号占位符 3"/>
          <p:cNvSpPr>
            <a:spLocks noGrp="1"/>
          </p:cNvSpPr>
          <p:nvPr>
            <p:ph type="sldNum" sz="quarter" idx="12"/>
          </p:nvPr>
        </p:nvSpPr>
        <p:spPr/>
        <p:txBody>
          <a:bodyPr/>
          <a:lstStyle/>
          <a:p>
            <a:fld id="{6D22F896-40B5-4ADD-8801-0D06FADFA095}" type="slidenum">
              <a:rPr lang="en-US" smtClean="0"/>
              <a:pPr/>
              <a:t>22</a:t>
            </a:fld>
            <a:endParaRPr lang="en-US" dirty="0"/>
          </a:p>
        </p:txBody>
      </p:sp>
    </p:spTree>
    <p:extLst>
      <p:ext uri="{BB962C8B-B14F-4D97-AF65-F5344CB8AC3E}">
        <p14:creationId xmlns:p14="http://schemas.microsoft.com/office/powerpoint/2010/main" val="304007759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Popularity of Deep Neural Networks</a:t>
            </a:r>
            <a:endParaRPr lang="zh-CN" altLang="en-US" dirty="0">
              <a:solidFill>
                <a:srgbClr val="006940"/>
              </a:solidFill>
            </a:endParaRPr>
          </a:p>
        </p:txBody>
      </p:sp>
      <p:sp>
        <p:nvSpPr>
          <p:cNvPr id="3" name="内容占位符 2"/>
          <p:cNvSpPr>
            <a:spLocks noGrp="1"/>
          </p:cNvSpPr>
          <p:nvPr>
            <p:ph idx="1"/>
          </p:nvPr>
        </p:nvSpPr>
        <p:spPr>
          <a:xfrm>
            <a:off x="845127" y="1683660"/>
            <a:ext cx="10515600" cy="4808580"/>
          </a:xfrm>
        </p:spPr>
        <p:txBody>
          <a:bodyPr>
            <a:normAutofit/>
          </a:bodyPr>
          <a:lstStyle/>
          <a:p>
            <a:r>
              <a:rPr lang="en-US" altLang="zh-CN" dirty="0"/>
              <a:t>Various Application Domains</a:t>
            </a:r>
          </a:p>
          <a:p>
            <a:pPr lvl="1"/>
            <a:r>
              <a:rPr lang="en-US" altLang="zh-CN" dirty="0"/>
              <a:t>Computer Vision</a:t>
            </a:r>
          </a:p>
          <a:p>
            <a:pPr lvl="1"/>
            <a:r>
              <a:rPr lang="en-US" altLang="zh-CN" dirty="0"/>
              <a:t>Automatic Speech Recognition</a:t>
            </a:r>
          </a:p>
          <a:p>
            <a:pPr lvl="1"/>
            <a:r>
              <a:rPr lang="en-US" altLang="zh-CN" dirty="0"/>
              <a:t>Natural</a:t>
            </a:r>
            <a:r>
              <a:rPr lang="zh-CN" altLang="en-US" dirty="0"/>
              <a:t> </a:t>
            </a:r>
            <a:r>
              <a:rPr lang="en-US" altLang="zh-CN" dirty="0"/>
              <a:t>Language Processing</a:t>
            </a:r>
          </a:p>
          <a:p>
            <a:r>
              <a:rPr lang="en-US" altLang="zh-CN" dirty="0"/>
              <a:t>Resource Intensive Machine Learning </a:t>
            </a:r>
          </a:p>
          <a:p>
            <a:pPr lvl="1"/>
            <a:r>
              <a:rPr lang="en-US" altLang="zh-CN" dirty="0"/>
              <a:t>Cloud based Training / Classification</a:t>
            </a:r>
          </a:p>
          <a:p>
            <a:pPr lvl="1"/>
            <a:r>
              <a:rPr lang="en-US" altLang="zh-CN" dirty="0"/>
              <a:t>Commercial Clouds with Tailored Machine Learning Service</a:t>
            </a:r>
          </a:p>
        </p:txBody>
      </p:sp>
      <p:sp>
        <p:nvSpPr>
          <p:cNvPr id="6" name="灯片编号占位符 5"/>
          <p:cNvSpPr>
            <a:spLocks noGrp="1"/>
          </p:cNvSpPr>
          <p:nvPr>
            <p:ph type="sldNum" sz="quarter" idx="12"/>
          </p:nvPr>
        </p:nvSpPr>
        <p:spPr/>
        <p:txBody>
          <a:bodyPr/>
          <a:lstStyle/>
          <a:p>
            <a:fld id="{6D22F896-40B5-4ADD-8801-0D06FADFA095}" type="slidenum">
              <a:rPr lang="en-US" smtClean="0"/>
              <a:pPr/>
              <a:t>3</a:t>
            </a:fld>
            <a:endParaRPr lang="en-US" dirty="0"/>
          </a:p>
        </p:txBody>
      </p:sp>
      <p:pic>
        <p:nvPicPr>
          <p:cNvPr id="16" name="图片 15">
            <a:extLst>
              <a:ext uri="{FF2B5EF4-FFF2-40B4-BE49-F238E27FC236}">
                <a16:creationId xmlns:a16="http://schemas.microsoft.com/office/drawing/2014/main" id="{3B53A87E-6BDD-FE48-A191-F7003C538BB8}"/>
              </a:ext>
            </a:extLst>
          </p:cNvPr>
          <p:cNvPicPr>
            <a:picLocks noChangeAspect="1"/>
          </p:cNvPicPr>
          <p:nvPr/>
        </p:nvPicPr>
        <p:blipFill>
          <a:blip r:embed="rId3"/>
          <a:stretch>
            <a:fillRect/>
          </a:stretch>
        </p:blipFill>
        <p:spPr>
          <a:xfrm>
            <a:off x="4542464" y="4802060"/>
            <a:ext cx="2553406" cy="1554290"/>
          </a:xfrm>
          <a:prstGeom prst="rect">
            <a:avLst/>
          </a:prstGeom>
        </p:spPr>
      </p:pic>
      <p:pic>
        <p:nvPicPr>
          <p:cNvPr id="19" name="图片 18">
            <a:extLst>
              <a:ext uri="{FF2B5EF4-FFF2-40B4-BE49-F238E27FC236}">
                <a16:creationId xmlns:a16="http://schemas.microsoft.com/office/drawing/2014/main" id="{43F13C44-B7F9-D548-A365-964866919362}"/>
              </a:ext>
            </a:extLst>
          </p:cNvPr>
          <p:cNvPicPr>
            <a:picLocks noChangeAspect="1"/>
          </p:cNvPicPr>
          <p:nvPr/>
        </p:nvPicPr>
        <p:blipFill rotWithShape="1">
          <a:blip r:embed="rId4"/>
          <a:srcRect l="17102" t="22728" r="15649" b="17646"/>
          <a:stretch/>
        </p:blipFill>
        <p:spPr>
          <a:xfrm>
            <a:off x="7447721" y="4683249"/>
            <a:ext cx="3175887" cy="1597883"/>
          </a:xfrm>
          <a:prstGeom prst="rect">
            <a:avLst/>
          </a:prstGeom>
        </p:spPr>
      </p:pic>
      <p:pic>
        <p:nvPicPr>
          <p:cNvPr id="21" name="图片 20">
            <a:extLst>
              <a:ext uri="{FF2B5EF4-FFF2-40B4-BE49-F238E27FC236}">
                <a16:creationId xmlns:a16="http://schemas.microsoft.com/office/drawing/2014/main" id="{107F6E72-9B02-F94B-B69C-F9728445C93B}"/>
              </a:ext>
            </a:extLst>
          </p:cNvPr>
          <p:cNvPicPr>
            <a:picLocks noChangeAspect="1"/>
          </p:cNvPicPr>
          <p:nvPr/>
        </p:nvPicPr>
        <p:blipFill>
          <a:blip r:embed="rId5"/>
          <a:stretch>
            <a:fillRect/>
          </a:stretch>
        </p:blipFill>
        <p:spPr>
          <a:xfrm>
            <a:off x="928826" y="4971801"/>
            <a:ext cx="3217598" cy="1214807"/>
          </a:xfrm>
          <a:prstGeom prst="rect">
            <a:avLst/>
          </a:prstGeom>
        </p:spPr>
      </p:pic>
    </p:spTree>
    <p:extLst>
      <p:ext uri="{BB962C8B-B14F-4D97-AF65-F5344CB8AC3E}">
        <p14:creationId xmlns:p14="http://schemas.microsoft.com/office/powerpoint/2010/main" val="140839029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Cloud based Machine Learning</a:t>
            </a:r>
            <a:endParaRPr lang="zh-CN" altLang="en-US" dirty="0"/>
          </a:p>
        </p:txBody>
      </p:sp>
      <p:sp>
        <p:nvSpPr>
          <p:cNvPr id="4" name="灯片编号占位符 3"/>
          <p:cNvSpPr>
            <a:spLocks noGrp="1"/>
          </p:cNvSpPr>
          <p:nvPr>
            <p:ph type="sldNum" sz="quarter" idx="12"/>
          </p:nvPr>
        </p:nvSpPr>
        <p:spPr/>
        <p:txBody>
          <a:bodyPr/>
          <a:lstStyle/>
          <a:p>
            <a:fld id="{6D22F896-40B5-4ADD-8801-0D06FADFA095}" type="slidenum">
              <a:rPr lang="en-US" smtClean="0"/>
              <a:pPr/>
              <a:t>4</a:t>
            </a:fld>
            <a:endParaRPr lang="en-US" dirty="0"/>
          </a:p>
        </p:txBody>
      </p:sp>
      <p:sp>
        <p:nvSpPr>
          <p:cNvPr id="9" name="内容占位符 8">
            <a:extLst>
              <a:ext uri="{FF2B5EF4-FFF2-40B4-BE49-F238E27FC236}">
                <a16:creationId xmlns:a16="http://schemas.microsoft.com/office/drawing/2014/main" id="{9C022D67-7BE0-2648-A9E1-509C94738493}"/>
              </a:ext>
            </a:extLst>
          </p:cNvPr>
          <p:cNvSpPr>
            <a:spLocks noGrp="1"/>
          </p:cNvSpPr>
          <p:nvPr>
            <p:ph idx="1"/>
          </p:nvPr>
        </p:nvSpPr>
        <p:spPr>
          <a:xfrm>
            <a:off x="845126" y="1656180"/>
            <a:ext cx="10515600" cy="5065295"/>
          </a:xfrm>
        </p:spPr>
        <p:txBody>
          <a:bodyPr/>
          <a:lstStyle/>
          <a:p>
            <a:r>
              <a:rPr lang="en-US" altLang="zh-CN" dirty="0"/>
              <a:t>Computation-efficient Machine Learning</a:t>
            </a:r>
          </a:p>
          <a:p>
            <a:pPr lvl="1"/>
            <a:r>
              <a:rPr lang="en-US" altLang="zh-CN" dirty="0">
                <a:solidFill>
                  <a:prstClr val="black"/>
                </a:solidFill>
              </a:rPr>
              <a:t>Users upload local data</a:t>
            </a:r>
          </a:p>
          <a:p>
            <a:pPr lvl="1"/>
            <a:r>
              <a:rPr lang="en-US" altLang="zh-CN" dirty="0">
                <a:solidFill>
                  <a:prstClr val="black"/>
                </a:solidFill>
              </a:rPr>
              <a:t>Powerful clouds train a model / classify data</a:t>
            </a:r>
            <a:endParaRPr lang="en-US" altLang="zh-CN" dirty="0"/>
          </a:p>
          <a:p>
            <a:r>
              <a:rPr lang="en-US" altLang="zh-CN" dirty="0"/>
              <a:t>Privacy Concerns</a:t>
            </a:r>
          </a:p>
          <a:p>
            <a:pPr lvl="1"/>
            <a:r>
              <a:rPr lang="en-US" altLang="zh-CN" dirty="0">
                <a:solidFill>
                  <a:prstClr val="black"/>
                </a:solidFill>
              </a:rPr>
              <a:t>Sensitive Data</a:t>
            </a:r>
          </a:p>
          <a:p>
            <a:pPr lvl="2"/>
            <a:r>
              <a:rPr lang="en-US" altLang="zh-CN" b="1" dirty="0"/>
              <a:t>Medical Records</a:t>
            </a:r>
          </a:p>
          <a:p>
            <a:pPr lvl="2"/>
            <a:r>
              <a:rPr lang="en-US" altLang="zh-CN" b="1" dirty="0">
                <a:solidFill>
                  <a:prstClr val="black"/>
                </a:solidFill>
              </a:rPr>
              <a:t>Private Photos</a:t>
            </a:r>
            <a:endParaRPr lang="en-US" altLang="zh-CN" dirty="0">
              <a:solidFill>
                <a:prstClr val="black"/>
              </a:solidFill>
            </a:endParaRPr>
          </a:p>
          <a:p>
            <a:pPr lvl="1"/>
            <a:r>
              <a:rPr lang="en-US" altLang="zh-CN" dirty="0">
                <a:solidFill>
                  <a:prstClr val="black"/>
                </a:solidFill>
              </a:rPr>
              <a:t>Untrusted Clouds</a:t>
            </a:r>
          </a:p>
          <a:p>
            <a:pPr marL="0" indent="0">
              <a:buNone/>
            </a:pPr>
            <a:endParaRPr lang="zh-CN" altLang="en-US" dirty="0"/>
          </a:p>
        </p:txBody>
      </p:sp>
      <p:pic>
        <p:nvPicPr>
          <p:cNvPr id="12" name="图片 11">
            <a:extLst>
              <a:ext uri="{FF2B5EF4-FFF2-40B4-BE49-F238E27FC236}">
                <a16:creationId xmlns:a16="http://schemas.microsoft.com/office/drawing/2014/main" id="{71FBBE7C-E7F4-6E4A-8B22-4ADF04DB3BEF}"/>
              </a:ext>
            </a:extLst>
          </p:cNvPr>
          <p:cNvPicPr>
            <a:picLocks noChangeAspect="1"/>
          </p:cNvPicPr>
          <p:nvPr/>
        </p:nvPicPr>
        <p:blipFill>
          <a:blip r:embed="rId3"/>
          <a:stretch>
            <a:fillRect/>
          </a:stretch>
        </p:blipFill>
        <p:spPr>
          <a:xfrm>
            <a:off x="7503081" y="1656180"/>
            <a:ext cx="4175698" cy="2712680"/>
          </a:xfrm>
          <a:prstGeom prst="rect">
            <a:avLst/>
          </a:prstGeom>
        </p:spPr>
      </p:pic>
      <p:sp>
        <p:nvSpPr>
          <p:cNvPr id="14" name="椭圆 13">
            <a:extLst>
              <a:ext uri="{FF2B5EF4-FFF2-40B4-BE49-F238E27FC236}">
                <a16:creationId xmlns:a16="http://schemas.microsoft.com/office/drawing/2014/main" id="{611C26BE-EAA9-B54C-880F-4EA0353EFF90}"/>
              </a:ext>
            </a:extLst>
          </p:cNvPr>
          <p:cNvSpPr/>
          <p:nvPr/>
        </p:nvSpPr>
        <p:spPr>
          <a:xfrm>
            <a:off x="8119965" y="2792798"/>
            <a:ext cx="2478158" cy="673748"/>
          </a:xfrm>
          <a:prstGeom prst="ellipse">
            <a:avLst/>
          </a:pr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EE15ECDC-E9A5-6448-9B0E-E33240DADA86}"/>
              </a:ext>
            </a:extLst>
          </p:cNvPr>
          <p:cNvSpPr txBox="1"/>
          <p:nvPr/>
        </p:nvSpPr>
        <p:spPr>
          <a:xfrm>
            <a:off x="8119965" y="2916182"/>
            <a:ext cx="2576346" cy="369332"/>
          </a:xfrm>
          <a:prstGeom prst="rect">
            <a:avLst/>
          </a:prstGeom>
          <a:noFill/>
        </p:spPr>
        <p:txBody>
          <a:bodyPr wrap="square" rtlCol="0">
            <a:spAutoFit/>
          </a:bodyPr>
          <a:lstStyle/>
          <a:p>
            <a:r>
              <a:rPr lang="en-US" altLang="zh-CN" dirty="0">
                <a:solidFill>
                  <a:srgbClr val="FF0000"/>
                </a:solidFill>
              </a:rPr>
              <a:t>Privacy Protection is vital</a:t>
            </a:r>
            <a:endParaRPr lang="zh-CN" altLang="en-US" dirty="0">
              <a:solidFill>
                <a:srgbClr val="FF0000"/>
              </a:solidFill>
            </a:endParaRPr>
          </a:p>
        </p:txBody>
      </p:sp>
      <p:pic>
        <p:nvPicPr>
          <p:cNvPr id="16" name="图片 15">
            <a:extLst>
              <a:ext uri="{FF2B5EF4-FFF2-40B4-BE49-F238E27FC236}">
                <a16:creationId xmlns:a16="http://schemas.microsoft.com/office/drawing/2014/main" id="{E3CB4B4B-CDEE-4740-A151-D1D81750D5C5}"/>
              </a:ext>
            </a:extLst>
          </p:cNvPr>
          <p:cNvPicPr>
            <a:picLocks noChangeAspect="1"/>
          </p:cNvPicPr>
          <p:nvPr/>
        </p:nvPicPr>
        <p:blipFill>
          <a:blip r:embed="rId4"/>
          <a:stretch>
            <a:fillRect/>
          </a:stretch>
        </p:blipFill>
        <p:spPr>
          <a:xfrm>
            <a:off x="6778232" y="5009405"/>
            <a:ext cx="3091346" cy="1413187"/>
          </a:xfrm>
          <a:prstGeom prst="rect">
            <a:avLst/>
          </a:prstGeom>
        </p:spPr>
      </p:pic>
      <p:pic>
        <p:nvPicPr>
          <p:cNvPr id="17" name="图片 16">
            <a:extLst>
              <a:ext uri="{FF2B5EF4-FFF2-40B4-BE49-F238E27FC236}">
                <a16:creationId xmlns:a16="http://schemas.microsoft.com/office/drawing/2014/main" id="{EFF3FA77-4476-114B-9DB7-46B8FF8E3D19}"/>
              </a:ext>
            </a:extLst>
          </p:cNvPr>
          <p:cNvPicPr>
            <a:picLocks noChangeAspect="1"/>
          </p:cNvPicPr>
          <p:nvPr/>
        </p:nvPicPr>
        <p:blipFill>
          <a:blip r:embed="rId5"/>
          <a:stretch>
            <a:fillRect/>
          </a:stretch>
        </p:blipFill>
        <p:spPr>
          <a:xfrm>
            <a:off x="2336723" y="5009405"/>
            <a:ext cx="2918428" cy="1438583"/>
          </a:xfrm>
          <a:prstGeom prst="rect">
            <a:avLst/>
          </a:prstGeom>
        </p:spPr>
      </p:pic>
      <p:sp>
        <p:nvSpPr>
          <p:cNvPr id="18" name="文本框 17">
            <a:extLst>
              <a:ext uri="{FF2B5EF4-FFF2-40B4-BE49-F238E27FC236}">
                <a16:creationId xmlns:a16="http://schemas.microsoft.com/office/drawing/2014/main" id="{56AB8516-49A0-2843-9A16-4DD48B09F43B}"/>
              </a:ext>
            </a:extLst>
          </p:cNvPr>
          <p:cNvSpPr txBox="1"/>
          <p:nvPr/>
        </p:nvSpPr>
        <p:spPr>
          <a:xfrm>
            <a:off x="2735390" y="6084188"/>
            <a:ext cx="2121093" cy="369332"/>
          </a:xfrm>
          <a:prstGeom prst="rect">
            <a:avLst/>
          </a:prstGeom>
          <a:noFill/>
        </p:spPr>
        <p:txBody>
          <a:bodyPr wrap="none" rtlCol="0">
            <a:spAutoFit/>
          </a:bodyPr>
          <a:lstStyle/>
          <a:p>
            <a:r>
              <a:rPr kumimoji="1" lang="en-US" altLang="zh-CN" dirty="0">
                <a:solidFill>
                  <a:schemeClr val="bg1"/>
                </a:solidFill>
              </a:rPr>
              <a:t>iCloud Photo Breach</a:t>
            </a:r>
            <a:endParaRPr kumimoji="1" lang="zh-CN" altLang="en-US" dirty="0">
              <a:solidFill>
                <a:schemeClr val="bg1"/>
              </a:solidFill>
            </a:endParaRPr>
          </a:p>
        </p:txBody>
      </p:sp>
    </p:spTree>
    <p:extLst>
      <p:ext uri="{BB962C8B-B14F-4D97-AF65-F5344CB8AC3E}">
        <p14:creationId xmlns:p14="http://schemas.microsoft.com/office/powerpoint/2010/main" val="259404823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Existing Privacy Protection</a:t>
            </a:r>
            <a:endParaRPr lang="zh-CN" altLang="en-US" dirty="0"/>
          </a:p>
        </p:txBody>
      </p:sp>
      <p:sp>
        <p:nvSpPr>
          <p:cNvPr id="3" name="内容占位符 2"/>
          <p:cNvSpPr>
            <a:spLocks noGrp="1"/>
          </p:cNvSpPr>
          <p:nvPr>
            <p:ph idx="1"/>
          </p:nvPr>
        </p:nvSpPr>
        <p:spPr>
          <a:xfrm>
            <a:off x="569843" y="1642927"/>
            <a:ext cx="11410122" cy="4545837"/>
          </a:xfrm>
        </p:spPr>
        <p:txBody>
          <a:bodyPr/>
          <a:lstStyle/>
          <a:p>
            <a:r>
              <a:rPr lang="en-US" altLang="zh-CN" dirty="0"/>
              <a:t>Fully Homomorphic Encryption (FHE)</a:t>
            </a:r>
          </a:p>
          <a:p>
            <a:pPr lvl="1"/>
            <a:r>
              <a:rPr lang="en-US" altLang="zh-CN" dirty="0">
                <a:solidFill>
                  <a:prstClr val="black"/>
                </a:solidFill>
              </a:rPr>
              <a:t>Model and data are encrypted</a:t>
            </a:r>
          </a:p>
          <a:p>
            <a:pPr lvl="1"/>
            <a:r>
              <a:rPr lang="en-US" altLang="zh-CN" dirty="0">
                <a:solidFill>
                  <a:prstClr val="black"/>
                </a:solidFill>
              </a:rPr>
              <a:t>Secret training / classification on a cloud</a:t>
            </a:r>
          </a:p>
          <a:p>
            <a:pPr lvl="1"/>
            <a:r>
              <a:rPr lang="en-US" altLang="zh-CN" dirty="0">
                <a:solidFill>
                  <a:srgbClr val="FF0000"/>
                </a:solidFill>
              </a:rPr>
              <a:t>Expensive computation overhead</a:t>
            </a:r>
          </a:p>
          <a:p>
            <a:pPr marL="457200" lvl="1" indent="0">
              <a:buNone/>
            </a:pPr>
            <a:endParaRPr lang="en-US" altLang="zh-CN" dirty="0"/>
          </a:p>
          <a:p>
            <a:r>
              <a:rPr lang="en-US" altLang="zh-CN" dirty="0"/>
              <a:t>Secure Multi-party Computation (MPC)</a:t>
            </a:r>
          </a:p>
          <a:p>
            <a:pPr lvl="1"/>
            <a:r>
              <a:rPr lang="en-US" altLang="zh-CN" dirty="0">
                <a:solidFill>
                  <a:prstClr val="black"/>
                </a:solidFill>
              </a:rPr>
              <a:t>Secretly share model and data into multiple clouds</a:t>
            </a:r>
          </a:p>
          <a:p>
            <a:pPr lvl="1"/>
            <a:r>
              <a:rPr lang="en-US" altLang="zh-CN" dirty="0">
                <a:solidFill>
                  <a:prstClr val="black"/>
                </a:solidFill>
              </a:rPr>
              <a:t>Secret classification / training across multi-clouds </a:t>
            </a:r>
          </a:p>
          <a:p>
            <a:pPr lvl="1"/>
            <a:r>
              <a:rPr lang="en-US" altLang="zh-CN" dirty="0">
                <a:solidFill>
                  <a:srgbClr val="FF0000"/>
                </a:solidFill>
              </a:rPr>
              <a:t>Expensive communication overhead</a:t>
            </a:r>
          </a:p>
        </p:txBody>
      </p:sp>
      <p:sp>
        <p:nvSpPr>
          <p:cNvPr id="4" name="灯片编号占位符 3"/>
          <p:cNvSpPr>
            <a:spLocks noGrp="1"/>
          </p:cNvSpPr>
          <p:nvPr>
            <p:ph type="sldNum" sz="quarter" idx="12"/>
          </p:nvPr>
        </p:nvSpPr>
        <p:spPr/>
        <p:txBody>
          <a:bodyPr/>
          <a:lstStyle/>
          <a:p>
            <a:fld id="{6D22F896-40B5-4ADD-8801-0D06FADFA095}" type="slidenum">
              <a:rPr lang="en-US" smtClean="0"/>
              <a:pPr/>
              <a:t>5</a:t>
            </a:fld>
            <a:endParaRPr lang="en-US" dirty="0"/>
          </a:p>
        </p:txBody>
      </p:sp>
      <p:pic>
        <p:nvPicPr>
          <p:cNvPr id="11" name="图片 10">
            <a:extLst>
              <a:ext uri="{FF2B5EF4-FFF2-40B4-BE49-F238E27FC236}">
                <a16:creationId xmlns:a16="http://schemas.microsoft.com/office/drawing/2014/main" id="{62D5212F-9BE6-F64C-A451-FDD264B38A71}"/>
              </a:ext>
            </a:extLst>
          </p:cNvPr>
          <p:cNvPicPr>
            <a:picLocks noChangeAspect="1"/>
          </p:cNvPicPr>
          <p:nvPr/>
        </p:nvPicPr>
        <p:blipFill>
          <a:blip r:embed="rId3"/>
          <a:stretch>
            <a:fillRect/>
          </a:stretch>
        </p:blipFill>
        <p:spPr>
          <a:xfrm>
            <a:off x="7716742" y="1745630"/>
            <a:ext cx="4087701" cy="1087154"/>
          </a:xfrm>
          <a:prstGeom prst="rect">
            <a:avLst/>
          </a:prstGeom>
        </p:spPr>
      </p:pic>
      <p:pic>
        <p:nvPicPr>
          <p:cNvPr id="22" name="图片 21">
            <a:extLst>
              <a:ext uri="{FF2B5EF4-FFF2-40B4-BE49-F238E27FC236}">
                <a16:creationId xmlns:a16="http://schemas.microsoft.com/office/drawing/2014/main" id="{E5EB1133-EBEA-4A44-971A-A02D7DCB6155}"/>
              </a:ext>
            </a:extLst>
          </p:cNvPr>
          <p:cNvPicPr>
            <a:picLocks noChangeAspect="1"/>
          </p:cNvPicPr>
          <p:nvPr/>
        </p:nvPicPr>
        <p:blipFill>
          <a:blip r:embed="rId4"/>
          <a:stretch>
            <a:fillRect/>
          </a:stretch>
        </p:blipFill>
        <p:spPr>
          <a:xfrm>
            <a:off x="7716742" y="3273286"/>
            <a:ext cx="4220817" cy="3071189"/>
          </a:xfrm>
          <a:prstGeom prst="rect">
            <a:avLst/>
          </a:prstGeom>
        </p:spPr>
      </p:pic>
    </p:spTree>
    <p:extLst>
      <p:ext uri="{BB962C8B-B14F-4D97-AF65-F5344CB8AC3E}">
        <p14:creationId xmlns:p14="http://schemas.microsoft.com/office/powerpoint/2010/main" val="326924688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Application-Specific Privacy</a:t>
            </a:r>
            <a:endParaRPr lang="zh-CN" altLang="en-US" dirty="0"/>
          </a:p>
        </p:txBody>
      </p:sp>
      <p:sp>
        <p:nvSpPr>
          <p:cNvPr id="3" name="内容占位符 2"/>
          <p:cNvSpPr>
            <a:spLocks noGrp="1"/>
          </p:cNvSpPr>
          <p:nvPr>
            <p:ph idx="1"/>
          </p:nvPr>
        </p:nvSpPr>
        <p:spPr>
          <a:xfrm>
            <a:off x="845126" y="1656180"/>
            <a:ext cx="10687231" cy="4523957"/>
          </a:xfrm>
        </p:spPr>
        <p:txBody>
          <a:bodyPr/>
          <a:lstStyle/>
          <a:p>
            <a:r>
              <a:rPr lang="en-US" altLang="zh-CN" dirty="0"/>
              <a:t>Relaxed Security Requirement for Some Applications</a:t>
            </a:r>
          </a:p>
          <a:p>
            <a:pPr lvl="1"/>
            <a:r>
              <a:rPr lang="en-US" altLang="zh-CN" dirty="0">
                <a:solidFill>
                  <a:prstClr val="black"/>
                </a:solidFill>
              </a:rPr>
              <a:t>Some features related to personal information should be protected</a:t>
            </a:r>
          </a:p>
          <a:p>
            <a:pPr lvl="1"/>
            <a:r>
              <a:rPr lang="en-US" altLang="zh-CN" dirty="0">
                <a:solidFill>
                  <a:prstClr val="black"/>
                </a:solidFill>
              </a:rPr>
              <a:t>Other irrelevant features can be exposed </a:t>
            </a:r>
          </a:p>
          <a:p>
            <a:pPr lvl="0"/>
            <a:r>
              <a:rPr lang="en-US" altLang="zh-CN" dirty="0">
                <a:solidFill>
                  <a:prstClr val="black"/>
                </a:solidFill>
              </a:rPr>
              <a:t>Vehicle model classification</a:t>
            </a:r>
          </a:p>
          <a:p>
            <a:pPr lvl="0"/>
            <a:r>
              <a:rPr lang="en-US" altLang="zh-CN" dirty="0">
                <a:solidFill>
                  <a:prstClr val="black"/>
                </a:solidFill>
              </a:rPr>
              <a:t>Protecting Data via Image Filtering (a.k.a. Distortion)</a:t>
            </a:r>
          </a:p>
        </p:txBody>
      </p:sp>
      <p:sp>
        <p:nvSpPr>
          <p:cNvPr id="4" name="灯片编号占位符 3"/>
          <p:cNvSpPr>
            <a:spLocks noGrp="1"/>
          </p:cNvSpPr>
          <p:nvPr>
            <p:ph type="sldNum" sz="quarter" idx="12"/>
          </p:nvPr>
        </p:nvSpPr>
        <p:spPr/>
        <p:txBody>
          <a:bodyPr/>
          <a:lstStyle/>
          <a:p>
            <a:fld id="{6D22F896-40B5-4ADD-8801-0D06FADFA095}" type="slidenum">
              <a:rPr lang="en-US" smtClean="0"/>
              <a:pPr/>
              <a:t>6</a:t>
            </a:fld>
            <a:endParaRPr lang="en-US" dirty="0"/>
          </a:p>
        </p:txBody>
      </p:sp>
      <p:pic>
        <p:nvPicPr>
          <p:cNvPr id="7" name="Picture 3" descr="图片包含 照片, 不同&#10;&#10;描述已自动生成">
            <a:extLst>
              <a:ext uri="{FF2B5EF4-FFF2-40B4-BE49-F238E27FC236}">
                <a16:creationId xmlns:a16="http://schemas.microsoft.com/office/drawing/2014/main" id="{499B5D5F-2DEF-094A-838A-626AD1BB0160}"/>
              </a:ext>
            </a:extLst>
          </p:cNvPr>
          <p:cNvPicPr/>
          <p:nvPr/>
        </p:nvPicPr>
        <p:blipFill rotWithShape="1">
          <a:blip r:embed="rId3">
            <a:extLst>
              <a:ext uri="{28A0092B-C50C-407E-A947-70E740481C1C}">
                <a14:useLocalDpi xmlns:a14="http://schemas.microsoft.com/office/drawing/2010/main" val="0"/>
              </a:ext>
            </a:extLst>
          </a:blip>
          <a:srcRect l="33418" t="2488" r="39271" b="58923"/>
          <a:stretch/>
        </p:blipFill>
        <p:spPr bwMode="auto">
          <a:xfrm>
            <a:off x="7365861" y="3922928"/>
            <a:ext cx="2503331" cy="2345315"/>
          </a:xfrm>
          <a:prstGeom prst="rect">
            <a:avLst/>
          </a:prstGeom>
          <a:noFill/>
          <a:ln>
            <a:noFill/>
          </a:ln>
          <a:extLst>
            <a:ext uri="{53640926-AAD7-44D8-BBD7-CCE9431645EC}">
              <a14:shadowObscured xmlns:a14="http://schemas.microsoft.com/office/drawing/2010/main"/>
            </a:ext>
          </a:extLst>
        </p:spPr>
      </p:pic>
      <p:pic>
        <p:nvPicPr>
          <p:cNvPr id="8" name="Picture 3" descr="图片包含 照片, 不同&#10;&#10;描述已自动生成">
            <a:extLst>
              <a:ext uri="{FF2B5EF4-FFF2-40B4-BE49-F238E27FC236}">
                <a16:creationId xmlns:a16="http://schemas.microsoft.com/office/drawing/2014/main" id="{6FA6ED4A-2D25-9342-8803-664E29CF0A08}"/>
              </a:ext>
            </a:extLst>
          </p:cNvPr>
          <p:cNvPicPr/>
          <p:nvPr/>
        </p:nvPicPr>
        <p:blipFill rotWithShape="1">
          <a:blip r:embed="rId3">
            <a:extLst>
              <a:ext uri="{28A0092B-C50C-407E-A947-70E740481C1C}">
                <a14:useLocalDpi xmlns:a14="http://schemas.microsoft.com/office/drawing/2010/main" val="0"/>
              </a:ext>
            </a:extLst>
          </a:blip>
          <a:srcRect l="3125" t="2488" r="71074" b="61172"/>
          <a:stretch/>
        </p:blipFill>
        <p:spPr bwMode="auto">
          <a:xfrm>
            <a:off x="2501730" y="3923977"/>
            <a:ext cx="2364992" cy="2208637"/>
          </a:xfrm>
          <a:prstGeom prst="rect">
            <a:avLst/>
          </a:prstGeom>
          <a:noFill/>
          <a:ln>
            <a:noFill/>
          </a:ln>
          <a:extLst>
            <a:ext uri="{53640926-AAD7-44D8-BBD7-CCE9431645EC}">
              <a14:shadowObscured xmlns:a14="http://schemas.microsoft.com/office/drawing/2010/main"/>
            </a:ext>
          </a:extLst>
        </p:spPr>
      </p:pic>
      <p:cxnSp>
        <p:nvCxnSpPr>
          <p:cNvPr id="11" name="直线箭头连接符 10">
            <a:extLst>
              <a:ext uri="{FF2B5EF4-FFF2-40B4-BE49-F238E27FC236}">
                <a16:creationId xmlns:a16="http://schemas.microsoft.com/office/drawing/2014/main" id="{DD7294D8-666F-E444-A94A-119BF5459E38}"/>
              </a:ext>
            </a:extLst>
          </p:cNvPr>
          <p:cNvCxnSpPr>
            <a:cxnSpLocks/>
          </p:cNvCxnSpPr>
          <p:nvPr/>
        </p:nvCxnSpPr>
        <p:spPr>
          <a:xfrm>
            <a:off x="5275385" y="5027146"/>
            <a:ext cx="167408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A0E8117B-4860-4540-B7F2-259BC3AC2A38}"/>
              </a:ext>
            </a:extLst>
          </p:cNvPr>
          <p:cNvSpPr txBox="1"/>
          <p:nvPr/>
        </p:nvSpPr>
        <p:spPr>
          <a:xfrm>
            <a:off x="5583455" y="4627036"/>
            <a:ext cx="1007007" cy="400110"/>
          </a:xfrm>
          <a:prstGeom prst="rect">
            <a:avLst/>
          </a:prstGeom>
          <a:noFill/>
        </p:spPr>
        <p:txBody>
          <a:bodyPr wrap="square" rtlCol="0">
            <a:spAutoFit/>
          </a:bodyPr>
          <a:lstStyle/>
          <a:p>
            <a:r>
              <a:rPr kumimoji="1" lang="en-US" altLang="zh-CN" sz="2000" dirty="0"/>
              <a:t>filtering</a:t>
            </a:r>
            <a:endParaRPr kumimoji="1" lang="zh-CN" altLang="en-US" sz="2000" dirty="0"/>
          </a:p>
        </p:txBody>
      </p:sp>
    </p:spTree>
    <p:extLst>
      <p:ext uri="{BB962C8B-B14F-4D97-AF65-F5344CB8AC3E}">
        <p14:creationId xmlns:p14="http://schemas.microsoft.com/office/powerpoint/2010/main" val="244071200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Image Filtering Techniques</a:t>
            </a:r>
            <a:endParaRPr lang="zh-CN" altLang="en-US" dirty="0"/>
          </a:p>
        </p:txBody>
      </p:sp>
      <p:sp>
        <p:nvSpPr>
          <p:cNvPr id="4" name="灯片编号占位符 3"/>
          <p:cNvSpPr>
            <a:spLocks noGrp="1"/>
          </p:cNvSpPr>
          <p:nvPr>
            <p:ph type="sldNum" sz="quarter" idx="12"/>
          </p:nvPr>
        </p:nvSpPr>
        <p:spPr/>
        <p:txBody>
          <a:bodyPr/>
          <a:lstStyle/>
          <a:p>
            <a:fld id="{6D22F896-40B5-4ADD-8801-0D06FADFA095}" type="slidenum">
              <a:rPr lang="en-US" smtClean="0"/>
              <a:pPr/>
              <a:t>7</a:t>
            </a:fld>
            <a:endParaRPr lang="en-US" dirty="0"/>
          </a:p>
        </p:txBody>
      </p:sp>
      <p:pic>
        <p:nvPicPr>
          <p:cNvPr id="9" name="Picture 3">
            <a:extLst>
              <a:ext uri="{FF2B5EF4-FFF2-40B4-BE49-F238E27FC236}">
                <a16:creationId xmlns:a16="http://schemas.microsoft.com/office/drawing/2014/main" id="{384A55A9-7C4A-C446-86BC-454D7413DA0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052322" y="2466534"/>
            <a:ext cx="8101210" cy="4072378"/>
          </a:xfrm>
          <a:prstGeom prst="rect">
            <a:avLst/>
          </a:prstGeom>
          <a:noFill/>
        </p:spPr>
      </p:pic>
      <p:sp>
        <p:nvSpPr>
          <p:cNvPr id="5" name="矩形 4">
            <a:extLst>
              <a:ext uri="{FF2B5EF4-FFF2-40B4-BE49-F238E27FC236}">
                <a16:creationId xmlns:a16="http://schemas.microsoft.com/office/drawing/2014/main" id="{067BDBBD-8DBA-3944-9621-9C445489AFC3}"/>
              </a:ext>
            </a:extLst>
          </p:cNvPr>
          <p:cNvSpPr/>
          <p:nvPr/>
        </p:nvSpPr>
        <p:spPr>
          <a:xfrm>
            <a:off x="1504685" y="1672275"/>
            <a:ext cx="9196484" cy="707886"/>
          </a:xfrm>
          <a:prstGeom prst="rect">
            <a:avLst/>
          </a:prstGeom>
        </p:spPr>
        <p:txBody>
          <a:bodyPr wrap="square">
            <a:spAutoFit/>
          </a:bodyPr>
          <a:lstStyle/>
          <a:p>
            <a:r>
              <a:rPr lang="en" altLang="zh-CN" sz="2000" dirty="0"/>
              <a:t>(a) Original image (b) Gaussian Blurring with radius 2 (c) FIND_EDGES filter (d) EMBOSS filter (e) JPEG with 20% quality (f) Median Filter with radius 5</a:t>
            </a:r>
            <a:endParaRPr lang="zh-CN" altLang="en-US" sz="2000" dirty="0"/>
          </a:p>
        </p:txBody>
      </p:sp>
    </p:spTree>
    <p:extLst>
      <p:ext uri="{BB962C8B-B14F-4D97-AF65-F5344CB8AC3E}">
        <p14:creationId xmlns:p14="http://schemas.microsoft.com/office/powerpoint/2010/main" val="335343201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Challenges and Goals</a:t>
            </a:r>
            <a:endParaRPr lang="zh-CN" altLang="en-US" dirty="0"/>
          </a:p>
        </p:txBody>
      </p:sp>
      <p:sp>
        <p:nvSpPr>
          <p:cNvPr id="3" name="内容占位符 2"/>
          <p:cNvSpPr>
            <a:spLocks noGrp="1"/>
          </p:cNvSpPr>
          <p:nvPr>
            <p:ph idx="1"/>
          </p:nvPr>
        </p:nvSpPr>
        <p:spPr>
          <a:xfrm>
            <a:off x="845126" y="1656180"/>
            <a:ext cx="11137607" cy="4523957"/>
          </a:xfrm>
        </p:spPr>
        <p:txBody>
          <a:bodyPr>
            <a:normAutofit/>
          </a:bodyPr>
          <a:lstStyle/>
          <a:p>
            <a:r>
              <a:rPr lang="en-US" altLang="zh-CN" dirty="0"/>
              <a:t>Image filtering downgrades image quality</a:t>
            </a:r>
          </a:p>
          <a:p>
            <a:pPr marL="0" indent="0">
              <a:buNone/>
            </a:pPr>
            <a:endParaRPr lang="en-US" altLang="zh-CN" dirty="0"/>
          </a:p>
          <a:p>
            <a:r>
              <a:rPr lang="en-US" altLang="zh-CN" dirty="0"/>
              <a:t>Conflict between privacy and accuracy</a:t>
            </a:r>
          </a:p>
          <a:p>
            <a:pPr lvl="1"/>
            <a:r>
              <a:rPr lang="en-US" altLang="zh-CN" dirty="0">
                <a:solidFill>
                  <a:prstClr val="black"/>
                </a:solidFill>
              </a:rPr>
              <a:t>The more distorted, the higher protection </a:t>
            </a:r>
          </a:p>
          <a:p>
            <a:pPr marL="457200" lvl="1" indent="0">
              <a:buNone/>
            </a:pPr>
            <a:r>
              <a:rPr lang="en-US" altLang="zh-CN" dirty="0">
                <a:solidFill>
                  <a:prstClr val="black"/>
                </a:solidFill>
              </a:rPr>
              <a:t>   level but with lower DNN accuracy</a:t>
            </a:r>
          </a:p>
          <a:p>
            <a:pPr marL="0" lvl="0" indent="0">
              <a:buNone/>
            </a:pPr>
            <a:endParaRPr lang="en-US" altLang="zh-CN" dirty="0">
              <a:solidFill>
                <a:prstClr val="black"/>
              </a:solidFill>
            </a:endParaRPr>
          </a:p>
          <a:p>
            <a:pPr lvl="0"/>
            <a:r>
              <a:rPr lang="en-US" altLang="zh-CN" dirty="0">
                <a:solidFill>
                  <a:prstClr val="black"/>
                </a:solidFill>
              </a:rPr>
              <a:t>Goal</a:t>
            </a:r>
          </a:p>
          <a:p>
            <a:pPr lvl="1"/>
            <a:r>
              <a:rPr lang="en-US" altLang="zh-CN" dirty="0">
                <a:solidFill>
                  <a:prstClr val="black"/>
                </a:solidFill>
              </a:rPr>
              <a:t>to balance privacy protection and DNN accuracy</a:t>
            </a:r>
          </a:p>
          <a:p>
            <a:pPr marL="457200" lvl="1" indent="0">
              <a:buNone/>
            </a:pPr>
            <a:endParaRPr lang="en-US" altLang="zh-CN" dirty="0">
              <a:solidFill>
                <a:prstClr val="black"/>
              </a:solidFill>
            </a:endParaRPr>
          </a:p>
          <a:p>
            <a:pPr lvl="1"/>
            <a:endParaRPr lang="en-US" altLang="zh-CN" dirty="0"/>
          </a:p>
          <a:p>
            <a:pPr marL="0" indent="0">
              <a:buNone/>
            </a:pPr>
            <a:endParaRPr lang="en-US" altLang="zh-CN" dirty="0"/>
          </a:p>
          <a:p>
            <a:pPr lvl="1"/>
            <a:endParaRPr lang="en-US" altLang="zh-CN" dirty="0"/>
          </a:p>
        </p:txBody>
      </p:sp>
      <p:sp>
        <p:nvSpPr>
          <p:cNvPr id="4" name="灯片编号占位符 3"/>
          <p:cNvSpPr>
            <a:spLocks noGrp="1"/>
          </p:cNvSpPr>
          <p:nvPr>
            <p:ph type="sldNum" sz="quarter" idx="12"/>
          </p:nvPr>
        </p:nvSpPr>
        <p:spPr/>
        <p:txBody>
          <a:bodyPr/>
          <a:lstStyle/>
          <a:p>
            <a:fld id="{6D22F896-40B5-4ADD-8801-0D06FADFA095}" type="slidenum">
              <a:rPr lang="en-US" smtClean="0"/>
              <a:pPr/>
              <a:t>8</a:t>
            </a:fld>
            <a:endParaRPr lang="en-US" dirty="0"/>
          </a:p>
        </p:txBody>
      </p:sp>
      <p:pic>
        <p:nvPicPr>
          <p:cNvPr id="5" name="Picture 3">
            <a:extLst>
              <a:ext uri="{FF2B5EF4-FFF2-40B4-BE49-F238E27FC236}">
                <a16:creationId xmlns:a16="http://schemas.microsoft.com/office/drawing/2014/main" id="{2C9E7D2B-B79F-FB49-93A7-2E1BD6430C6C}"/>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24131" y="2179858"/>
            <a:ext cx="4858602" cy="2910758"/>
          </a:xfrm>
          <a:prstGeom prst="rect">
            <a:avLst/>
          </a:prstGeom>
          <a:noFill/>
          <a:ln>
            <a:noFill/>
          </a:ln>
        </p:spPr>
      </p:pic>
    </p:spTree>
    <p:extLst>
      <p:ext uri="{BB962C8B-B14F-4D97-AF65-F5344CB8AC3E}">
        <p14:creationId xmlns:p14="http://schemas.microsoft.com/office/powerpoint/2010/main" val="278659605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Overview of Balance Approaches</a:t>
            </a:r>
            <a:endParaRPr lang="zh-CN" altLang="en-US" dirty="0"/>
          </a:p>
        </p:txBody>
      </p:sp>
      <p:sp>
        <p:nvSpPr>
          <p:cNvPr id="3" name="内容占位符 2"/>
          <p:cNvSpPr>
            <a:spLocks noGrp="1"/>
          </p:cNvSpPr>
          <p:nvPr>
            <p:ph idx="1"/>
          </p:nvPr>
        </p:nvSpPr>
        <p:spPr>
          <a:xfrm>
            <a:off x="845126" y="1656180"/>
            <a:ext cx="11137607" cy="4523957"/>
          </a:xfrm>
        </p:spPr>
        <p:txBody>
          <a:bodyPr>
            <a:normAutofit/>
          </a:bodyPr>
          <a:lstStyle/>
          <a:p>
            <a:r>
              <a:rPr lang="en-US" altLang="zh-CN" dirty="0"/>
              <a:t>Step 1: Find a Similarity Metric </a:t>
            </a:r>
          </a:p>
          <a:p>
            <a:pPr lvl="1"/>
            <a:r>
              <a:rPr lang="en-US" altLang="zh-CN" dirty="0">
                <a:solidFill>
                  <a:prstClr val="black"/>
                </a:solidFill>
              </a:rPr>
              <a:t>reveal distortion level as well as DNN accuracy</a:t>
            </a:r>
          </a:p>
          <a:p>
            <a:pPr lvl="1"/>
            <a:r>
              <a:rPr lang="en-US" altLang="zh-CN" dirty="0">
                <a:solidFill>
                  <a:prstClr val="black"/>
                </a:solidFill>
              </a:rPr>
              <a:t>determine an appropriate distortion level with relatively high DNN accuracy</a:t>
            </a:r>
          </a:p>
          <a:p>
            <a:pPr marL="457200" lvl="1" indent="0">
              <a:buNone/>
            </a:pPr>
            <a:endParaRPr lang="en-US" altLang="zh-CN" dirty="0"/>
          </a:p>
          <a:p>
            <a:r>
              <a:rPr lang="en-US" altLang="zh-CN" dirty="0"/>
              <a:t>Step 2: Design an Enhanced DNN Model</a:t>
            </a:r>
            <a:endParaRPr lang="en-US" altLang="zh-CN" dirty="0">
              <a:solidFill>
                <a:prstClr val="black"/>
              </a:solidFill>
            </a:endParaRPr>
          </a:p>
          <a:p>
            <a:pPr lvl="1"/>
            <a:r>
              <a:rPr lang="en-US" altLang="zh-CN" dirty="0">
                <a:solidFill>
                  <a:prstClr val="black"/>
                </a:solidFill>
              </a:rPr>
              <a:t>further improve the original DNN accuracy revealed by the selected metric</a:t>
            </a:r>
          </a:p>
          <a:p>
            <a:pPr lvl="1"/>
            <a:r>
              <a:rPr lang="en-US" altLang="zh-CN" dirty="0">
                <a:solidFill>
                  <a:prstClr val="black"/>
                </a:solidFill>
              </a:rPr>
              <a:t>incorporate multiple clouds to utilize different distorted images</a:t>
            </a:r>
          </a:p>
          <a:p>
            <a:pPr marL="457200" lvl="1" indent="0">
              <a:buNone/>
            </a:pPr>
            <a:endParaRPr lang="en-US" altLang="zh-CN" dirty="0">
              <a:solidFill>
                <a:prstClr val="black"/>
              </a:solidFill>
            </a:endParaRPr>
          </a:p>
          <a:p>
            <a:pPr lvl="0"/>
            <a:endParaRPr lang="en-US" altLang="zh-CN" dirty="0">
              <a:solidFill>
                <a:prstClr val="black"/>
              </a:solidFill>
            </a:endParaRPr>
          </a:p>
          <a:p>
            <a:pPr marL="457200" lvl="1" indent="0">
              <a:buNone/>
            </a:pPr>
            <a:endParaRPr lang="en-US" altLang="zh-CN" dirty="0">
              <a:solidFill>
                <a:prstClr val="black"/>
              </a:solidFill>
            </a:endParaRPr>
          </a:p>
          <a:p>
            <a:pPr lvl="1"/>
            <a:endParaRPr lang="en-US" altLang="zh-CN" dirty="0"/>
          </a:p>
          <a:p>
            <a:pPr marL="0" indent="0">
              <a:buNone/>
            </a:pPr>
            <a:endParaRPr lang="en-US" altLang="zh-CN" dirty="0"/>
          </a:p>
          <a:p>
            <a:pPr lvl="1"/>
            <a:endParaRPr lang="en-US" altLang="zh-CN" dirty="0"/>
          </a:p>
        </p:txBody>
      </p:sp>
      <p:sp>
        <p:nvSpPr>
          <p:cNvPr id="4" name="灯片编号占位符 3"/>
          <p:cNvSpPr>
            <a:spLocks noGrp="1"/>
          </p:cNvSpPr>
          <p:nvPr>
            <p:ph type="sldNum" sz="quarter" idx="12"/>
          </p:nvPr>
        </p:nvSpPr>
        <p:spPr/>
        <p:txBody>
          <a:bodyPr/>
          <a:lstStyle/>
          <a:p>
            <a:fld id="{6D22F896-40B5-4ADD-8801-0D06FADFA095}" type="slidenum">
              <a:rPr lang="en-US" smtClean="0"/>
              <a:pPr/>
              <a:t>9</a:t>
            </a:fld>
            <a:endParaRPr lang="en-US" dirty="0"/>
          </a:p>
        </p:txBody>
      </p:sp>
    </p:spTree>
    <p:extLst>
      <p:ext uri="{BB962C8B-B14F-4D97-AF65-F5344CB8AC3E}">
        <p14:creationId xmlns:p14="http://schemas.microsoft.com/office/powerpoint/2010/main" val="308311213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theme1.xml><?xml version="1.0" encoding="utf-8"?>
<a:theme xmlns:a="http://schemas.openxmlformats.org/drawingml/2006/main" name="HDOfficeLightV0">
  <a:themeElements>
    <a:clrScheme name="Office">
      <a:dk1>
        <a:sysClr val="windowText" lastClr="000000"/>
      </a:dk1>
      <a:lt1>
        <a:sysClr val="window" lastClr="CEEACA"/>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1_HDOfficeLightV0">
  <a:themeElements>
    <a:clrScheme name="Office">
      <a:dk1>
        <a:sysClr val="windowText" lastClr="000000"/>
      </a:dk1>
      <a:lt1>
        <a:sysClr val="window" lastClr="CEEACA"/>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6">
      <a:majorFont>
        <a:latin typeface="Times New Roman"/>
        <a:ea typeface="宋体"/>
        <a:cs typeface=""/>
      </a:majorFont>
      <a:minorFont>
        <a:latin typeface="Times New Roman"/>
        <a:ea typeface="宋体"/>
        <a:cs typeface=""/>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CEEACA"/>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CEEACA"/>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TM02892315[[fn=丝状]]</Template>
  <TotalTime>65222</TotalTime>
  <Words>2558</Words>
  <Application>Microsoft Macintosh PowerPoint</Application>
  <PresentationFormat>宽屏</PresentationFormat>
  <Paragraphs>225</Paragraphs>
  <Slides>22</Slides>
  <Notes>21</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22</vt:i4>
      </vt:variant>
    </vt:vector>
  </HeadingPairs>
  <TitlesOfParts>
    <vt:vector size="29" baseType="lpstr">
      <vt:lpstr>等线</vt:lpstr>
      <vt:lpstr>Calibri</vt:lpstr>
      <vt:lpstr>Calibri Light</vt:lpstr>
      <vt:lpstr>Times New Roman</vt:lpstr>
      <vt:lpstr>Wingdings 2</vt:lpstr>
      <vt:lpstr>HDOfficeLightV0</vt:lpstr>
      <vt:lpstr>1_HDOfficeLightV0</vt:lpstr>
      <vt:lpstr>Federated-Cloud Based Deep Neural Networks with Privacy Preserving Image Filtering Techniques</vt:lpstr>
      <vt:lpstr>Outline</vt:lpstr>
      <vt:lpstr>Popularity of Deep Neural Networks</vt:lpstr>
      <vt:lpstr>Cloud based Machine Learning</vt:lpstr>
      <vt:lpstr>Existing Privacy Protection</vt:lpstr>
      <vt:lpstr>Application-Specific Privacy</vt:lpstr>
      <vt:lpstr>Image Filtering Techniques</vt:lpstr>
      <vt:lpstr>Challenges and Goals</vt:lpstr>
      <vt:lpstr>Overview of Balance Approaches</vt:lpstr>
      <vt:lpstr>Identification of Similarity Metrics</vt:lpstr>
      <vt:lpstr>Identification Experiments</vt:lpstr>
      <vt:lpstr>Identification Experiments</vt:lpstr>
      <vt:lpstr>Identification Experiments</vt:lpstr>
      <vt:lpstr>Balance Security and Accuracy</vt:lpstr>
      <vt:lpstr>Federated Cloud Based DNN Models</vt:lpstr>
      <vt:lpstr>Model Merging</vt:lpstr>
      <vt:lpstr>Model Merging</vt:lpstr>
      <vt:lpstr>Experiments</vt:lpstr>
      <vt:lpstr>Experiments</vt:lpstr>
      <vt:lpstr>Experiments</vt:lpstr>
      <vt:lpstr>Conclusions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Passively fingerprint SDN applications via control traffic</dc:title>
  <dc:creator>hyoga</dc:creator>
  <cp:lastModifiedBy>Microsoft Office User</cp:lastModifiedBy>
  <cp:revision>1336</cp:revision>
  <dcterms:created xsi:type="dcterms:W3CDTF">2018-10-09T12:15:12Z</dcterms:created>
  <dcterms:modified xsi:type="dcterms:W3CDTF">2019-11-18T05:54:17Z</dcterms:modified>
</cp:coreProperties>
</file>